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bin" ContentType="application/vnd.openxmlformats-officedocument.oleObject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91" r:id="rId3"/>
    <p:sldId id="343" r:id="rId4"/>
    <p:sldId id="392" r:id="rId5"/>
    <p:sldId id="393" r:id="rId6"/>
    <p:sldId id="382" r:id="rId7"/>
    <p:sldId id="386" r:id="rId8"/>
    <p:sldId id="377" r:id="rId9"/>
    <p:sldId id="383" r:id="rId10"/>
    <p:sldId id="394" r:id="rId11"/>
    <p:sldId id="395" r:id="rId12"/>
    <p:sldId id="401" r:id="rId13"/>
    <p:sldId id="398" r:id="rId14"/>
    <p:sldId id="376" r:id="rId15"/>
    <p:sldId id="397" r:id="rId16"/>
    <p:sldId id="356" r:id="rId17"/>
    <p:sldId id="353" r:id="rId18"/>
    <p:sldId id="387" r:id="rId19"/>
    <p:sldId id="335" r:id="rId20"/>
    <p:sldId id="399" r:id="rId21"/>
    <p:sldId id="358" r:id="rId22"/>
    <p:sldId id="385" r:id="rId23"/>
    <p:sldId id="308" r:id="rId24"/>
    <p:sldId id="286" r:id="rId25"/>
    <p:sldId id="310" r:id="rId26"/>
    <p:sldId id="380" r:id="rId27"/>
    <p:sldId id="349" r:id="rId28"/>
    <p:sldId id="313" r:id="rId29"/>
    <p:sldId id="288" r:id="rId30"/>
    <p:sldId id="365" r:id="rId31"/>
    <p:sldId id="366" r:id="rId32"/>
    <p:sldId id="367" r:id="rId33"/>
    <p:sldId id="369" r:id="rId34"/>
    <p:sldId id="378" r:id="rId35"/>
    <p:sldId id="359" r:id="rId36"/>
    <p:sldId id="362" r:id="rId37"/>
    <p:sldId id="40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73" y="-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Data%20Folder\Tax%20Data\Withholding%20monthly%20history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Data%20Folder\DOE%20data\ESL%20from%201993%20through%202016%20projected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\\mcminimydc\RedirectedFolders\JRegimbal\VML%20Project\FY%202016\Revenue%20growth.xlsx" TargetMode="External"/><Relationship Id="rId4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mcminimydc\RedirectedFolders\JRegimbal\Data%20Folder\LCI%20data\2016-18%20LCI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mcminimydc\RedirectedFolders\JRegimbal\Data%20Folder\LCI%20data\2016-18%20LC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VML%20Project\FY%202016\Futuree%20of%20State-Loc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budget%20outlook\FY%202016\budget%20outlook.16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cminimydc\RedirectedFolders\JRegimbal\budget%20outlook\FY%202016\budget%20outlook.16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mcminimydc\RedirectedFolders\JRegimbal\VML%20Project\FY%202016\FY16session%20enrolled%20K12%20funding%20per%20pupi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\\mcminimydc\RedirectedFolders\JRegimbal\VML%20Project\FY%202017\VRS%20Req%20Paid%201992-2016%20-%20Ret.xlsx" TargetMode="External"/><Relationship Id="rId4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mcminimydc\RedirectedFolders\JRegimbal\VML%20Project\FY%202017\VRS%20Req%20Paid%201992-2016%20-%20R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VASS%20and%20VSBA\K-12%20demographics%20by%20rac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mcminimydc\RedirectedFolders\JRegimbal\VML%20Project\FY%202017\budget%20outlook.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dirty="0"/>
              <a:t> Income Tax Withholding Drives GF Revenue Growth 
     12 Mo. Moving </a:t>
            </a:r>
            <a:r>
              <a:rPr lang="en-US" dirty="0" err="1"/>
              <a:t>Avg</a:t>
            </a:r>
            <a:r>
              <a:rPr lang="en-US" dirty="0"/>
              <a:t> (% Growth)</a:t>
            </a:r>
          </a:p>
        </c:rich>
      </c:tx>
      <c:layout>
        <c:manualLayout>
          <c:xMode val="edge"/>
          <c:yMode val="edge"/>
          <c:x val="0.1618624992674976"/>
          <c:y val="2.727277211153976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3170731707317083E-2"/>
          <c:y val="0.22272760228397592"/>
          <c:w val="0.91130820399113077"/>
          <c:h val="0.65757673055269084"/>
        </c:manualLayout>
      </c:layout>
      <c:lineChart>
        <c:grouping val="standard"/>
        <c:ser>
          <c:idx val="0"/>
          <c:order val="0"/>
          <c:tx>
            <c:strRef>
              <c:f>wh!$D$249</c:f>
              <c:strCache>
                <c:ptCount val="1"/>
                <c:pt idx="0">
                  <c:v>5.9 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wh!$C$249:$C$354</c:f>
              <c:numCache>
                <c:formatCode>mmm\-yy</c:formatCode>
                <c:ptCount val="106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  <c:pt idx="93">
                  <c:v>42278</c:v>
                </c:pt>
                <c:pt idx="94">
                  <c:v>42309</c:v>
                </c:pt>
                <c:pt idx="95">
                  <c:v>42339</c:v>
                </c:pt>
                <c:pt idx="96">
                  <c:v>42370</c:v>
                </c:pt>
                <c:pt idx="97">
                  <c:v>42401</c:v>
                </c:pt>
                <c:pt idx="98">
                  <c:v>42430</c:v>
                </c:pt>
                <c:pt idx="99">
                  <c:v>42461</c:v>
                </c:pt>
                <c:pt idx="100">
                  <c:v>42491</c:v>
                </c:pt>
                <c:pt idx="101">
                  <c:v>42522</c:v>
                </c:pt>
                <c:pt idx="102">
                  <c:v>42552</c:v>
                </c:pt>
                <c:pt idx="103">
                  <c:v>42583</c:v>
                </c:pt>
                <c:pt idx="104">
                  <c:v>42614</c:v>
                </c:pt>
                <c:pt idx="105">
                  <c:v>42644</c:v>
                </c:pt>
              </c:numCache>
            </c:numRef>
          </c:cat>
          <c:val>
            <c:numRef>
              <c:f>wh!$D$249:$D$354</c:f>
              <c:numCache>
                <c:formatCode>0.0_);\(0.0\)</c:formatCode>
                <c:ptCount val="106"/>
                <c:pt idx="0">
                  <c:v>5.9083333333333332</c:v>
                </c:pt>
                <c:pt idx="1">
                  <c:v>5.9333333333333345</c:v>
                </c:pt>
                <c:pt idx="2">
                  <c:v>6.0666666666666664</c:v>
                </c:pt>
                <c:pt idx="3">
                  <c:v>6.7249999999999988</c:v>
                </c:pt>
                <c:pt idx="4">
                  <c:v>5.1749999999999989</c:v>
                </c:pt>
                <c:pt idx="5">
                  <c:v>4.4000000000000004</c:v>
                </c:pt>
                <c:pt idx="6">
                  <c:v>5.35</c:v>
                </c:pt>
                <c:pt idx="7">
                  <c:v>4.5666666666666673</c:v>
                </c:pt>
                <c:pt idx="8">
                  <c:v>4.6833333333333362</c:v>
                </c:pt>
                <c:pt idx="9">
                  <c:v>4.2166666666666677</c:v>
                </c:pt>
                <c:pt idx="10">
                  <c:v>4.1749999999999989</c:v>
                </c:pt>
                <c:pt idx="11">
                  <c:v>4.5583333333333345</c:v>
                </c:pt>
                <c:pt idx="12">
                  <c:v>3.0749999999999997</c:v>
                </c:pt>
                <c:pt idx="13">
                  <c:v>2.683333333333334</c:v>
                </c:pt>
                <c:pt idx="14">
                  <c:v>2.2749999999999999</c:v>
                </c:pt>
                <c:pt idx="15">
                  <c:v>1.5</c:v>
                </c:pt>
                <c:pt idx="16">
                  <c:v>1.6833333333333327</c:v>
                </c:pt>
                <c:pt idx="17">
                  <c:v>2.5500000000000003</c:v>
                </c:pt>
                <c:pt idx="18">
                  <c:v>0.70833333333333348</c:v>
                </c:pt>
                <c:pt idx="19">
                  <c:v>0.7416666666666667</c:v>
                </c:pt>
                <c:pt idx="20">
                  <c:v>0.55833333333333313</c:v>
                </c:pt>
                <c:pt idx="21">
                  <c:v>-0.59166666666666667</c:v>
                </c:pt>
                <c:pt idx="22">
                  <c:v>-0.5</c:v>
                </c:pt>
                <c:pt idx="23">
                  <c:v>-1.4999999999999996</c:v>
                </c:pt>
                <c:pt idx="24">
                  <c:v>-0.5</c:v>
                </c:pt>
                <c:pt idx="25">
                  <c:v>-1.0083333333333333</c:v>
                </c:pt>
                <c:pt idx="26">
                  <c:v>0.63333333333333341</c:v>
                </c:pt>
                <c:pt idx="27">
                  <c:v>-1.666666666666676E-2</c:v>
                </c:pt>
                <c:pt idx="28">
                  <c:v>0.98333333333333328</c:v>
                </c:pt>
                <c:pt idx="29">
                  <c:v>0.47499999999999998</c:v>
                </c:pt>
                <c:pt idx="30">
                  <c:v>1.2249999999999996</c:v>
                </c:pt>
                <c:pt idx="31">
                  <c:v>1.8833333333333331</c:v>
                </c:pt>
                <c:pt idx="32">
                  <c:v>2.1166666666666667</c:v>
                </c:pt>
                <c:pt idx="33">
                  <c:v>3.1333333333333333</c:v>
                </c:pt>
                <c:pt idx="34">
                  <c:v>3.8833333333333333</c:v>
                </c:pt>
                <c:pt idx="35">
                  <c:v>4.1499999999999995</c:v>
                </c:pt>
                <c:pt idx="36">
                  <c:v>4.4833333333333343</c:v>
                </c:pt>
                <c:pt idx="37">
                  <c:v>5.8666666666666663</c:v>
                </c:pt>
                <c:pt idx="38">
                  <c:v>4.4000000000000004</c:v>
                </c:pt>
                <c:pt idx="39">
                  <c:v>5.3</c:v>
                </c:pt>
                <c:pt idx="40">
                  <c:v>4.9000000000000004</c:v>
                </c:pt>
                <c:pt idx="41">
                  <c:v>5.0999999999999996</c:v>
                </c:pt>
                <c:pt idx="42">
                  <c:v>5.2</c:v>
                </c:pt>
                <c:pt idx="43">
                  <c:v>5.5</c:v>
                </c:pt>
                <c:pt idx="44">
                  <c:v>4.7</c:v>
                </c:pt>
                <c:pt idx="45">
                  <c:v>4.7749999999999995</c:v>
                </c:pt>
                <c:pt idx="46">
                  <c:v>4.7583333333333337</c:v>
                </c:pt>
                <c:pt idx="47">
                  <c:v>3.8749999999999991</c:v>
                </c:pt>
                <c:pt idx="48">
                  <c:v>3.6916666666666664</c:v>
                </c:pt>
                <c:pt idx="49">
                  <c:v>4.0999999999999996</c:v>
                </c:pt>
                <c:pt idx="50">
                  <c:v>3.7</c:v>
                </c:pt>
                <c:pt idx="51">
                  <c:v>3.3</c:v>
                </c:pt>
                <c:pt idx="52">
                  <c:v>4.5</c:v>
                </c:pt>
                <c:pt idx="53">
                  <c:v>4.2500000000000009</c:v>
                </c:pt>
                <c:pt idx="54">
                  <c:v>3.3833333333333337</c:v>
                </c:pt>
                <c:pt idx="55">
                  <c:v>3.0666666666666669</c:v>
                </c:pt>
                <c:pt idx="56">
                  <c:v>3.4</c:v>
                </c:pt>
                <c:pt idx="57">
                  <c:v>4.0999999999999996</c:v>
                </c:pt>
                <c:pt idx="58">
                  <c:v>2.9666666666666668</c:v>
                </c:pt>
                <c:pt idx="59">
                  <c:v>3.7333333333333334</c:v>
                </c:pt>
                <c:pt idx="60">
                  <c:v>4.9000000000000004</c:v>
                </c:pt>
                <c:pt idx="61">
                  <c:v>3.1</c:v>
                </c:pt>
                <c:pt idx="62">
                  <c:v>3.7</c:v>
                </c:pt>
                <c:pt idx="63">
                  <c:v>4.0999999999999996</c:v>
                </c:pt>
                <c:pt idx="64">
                  <c:v>2.5</c:v>
                </c:pt>
                <c:pt idx="65">
                  <c:v>2.1</c:v>
                </c:pt>
                <c:pt idx="66">
                  <c:v>3.6</c:v>
                </c:pt>
                <c:pt idx="67">
                  <c:v>2.7</c:v>
                </c:pt>
                <c:pt idx="68">
                  <c:v>2.9333333333333331</c:v>
                </c:pt>
                <c:pt idx="69">
                  <c:v>1.825</c:v>
                </c:pt>
                <c:pt idx="70">
                  <c:v>2.4166666666666661</c:v>
                </c:pt>
                <c:pt idx="71">
                  <c:v>2.4666666666666668</c:v>
                </c:pt>
                <c:pt idx="72">
                  <c:v>0.85000000000000009</c:v>
                </c:pt>
                <c:pt idx="73">
                  <c:v>1.875</c:v>
                </c:pt>
                <c:pt idx="74">
                  <c:v>1.8</c:v>
                </c:pt>
                <c:pt idx="75">
                  <c:v>1.9</c:v>
                </c:pt>
                <c:pt idx="76">
                  <c:v>1.6</c:v>
                </c:pt>
                <c:pt idx="77">
                  <c:v>1.8</c:v>
                </c:pt>
                <c:pt idx="78">
                  <c:v>1.7000000000000002</c:v>
                </c:pt>
                <c:pt idx="79">
                  <c:v>2.2999999999999998</c:v>
                </c:pt>
                <c:pt idx="80">
                  <c:v>2.8</c:v>
                </c:pt>
                <c:pt idx="81">
                  <c:v>3</c:v>
                </c:pt>
                <c:pt idx="82">
                  <c:v>2.7</c:v>
                </c:pt>
                <c:pt idx="83">
                  <c:v>3.7</c:v>
                </c:pt>
                <c:pt idx="84">
                  <c:v>3.4</c:v>
                </c:pt>
                <c:pt idx="85">
                  <c:v>3.2</c:v>
                </c:pt>
                <c:pt idx="86">
                  <c:v>4</c:v>
                </c:pt>
                <c:pt idx="87">
                  <c:v>3.6</c:v>
                </c:pt>
                <c:pt idx="88">
                  <c:v>4.3</c:v>
                </c:pt>
                <c:pt idx="89">
                  <c:v>5.4333333333333345</c:v>
                </c:pt>
                <c:pt idx="90">
                  <c:v>4.3916666666666675</c:v>
                </c:pt>
                <c:pt idx="91">
                  <c:v>4.7166666666666677</c:v>
                </c:pt>
                <c:pt idx="92">
                  <c:v>5</c:v>
                </c:pt>
                <c:pt idx="93">
                  <c:v>4.2833333333333359</c:v>
                </c:pt>
                <c:pt idx="94">
                  <c:v>4.5999999999999996</c:v>
                </c:pt>
                <c:pt idx="95">
                  <c:v>3.7</c:v>
                </c:pt>
                <c:pt idx="96">
                  <c:v>4.5</c:v>
                </c:pt>
                <c:pt idx="97">
                  <c:v>4.3</c:v>
                </c:pt>
                <c:pt idx="98">
                  <c:v>4.3</c:v>
                </c:pt>
                <c:pt idx="99">
                  <c:v>3.7</c:v>
                </c:pt>
                <c:pt idx="100">
                  <c:v>3.5</c:v>
                </c:pt>
                <c:pt idx="101">
                  <c:v>2.5</c:v>
                </c:pt>
                <c:pt idx="102">
                  <c:v>2.9</c:v>
                </c:pt>
                <c:pt idx="103">
                  <c:v>3.2</c:v>
                </c:pt>
                <c:pt idx="104">
                  <c:v>1.8</c:v>
                </c:pt>
                <c:pt idx="105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EE-4429-AE03-5153B077C8DF}"/>
            </c:ext>
          </c:extLst>
        </c:ser>
        <c:dLbls/>
        <c:marker val="1"/>
        <c:axId val="57848192"/>
        <c:axId val="57849728"/>
      </c:lineChart>
      <c:dateAx>
        <c:axId val="57848192"/>
        <c:scaling>
          <c:orientation val="minMax"/>
        </c:scaling>
        <c:axPos val="b"/>
        <c:numFmt formatCode="mmm\-yy" sourceLinked="0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7849728"/>
        <c:crosses val="autoZero"/>
        <c:auto val="1"/>
        <c:lblOffset val="100"/>
        <c:baseTimeUnit val="months"/>
        <c:majorUnit val="2"/>
        <c:majorTimeUnit val="months"/>
        <c:minorUnit val="1"/>
        <c:minorTimeUnit val="months"/>
      </c:dateAx>
      <c:valAx>
        <c:axId val="578497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115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% Growth</a:t>
                </a:r>
              </a:p>
            </c:rich>
          </c:tx>
          <c:layout/>
        </c:title>
        <c:numFmt formatCode="0.0_);\(0.0\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7848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Rising Numbers of English as a Second</a:t>
            </a:r>
            <a:r>
              <a:rPr lang="en-US" sz="2000" baseline="0" dirty="0"/>
              <a:t> Language</a:t>
            </a:r>
            <a:r>
              <a:rPr lang="en-US" sz="2000" dirty="0"/>
              <a:t> Students </a:t>
            </a:r>
          </a:p>
          <a:p>
            <a:pPr>
              <a:defRPr sz="2000"/>
            </a:pPr>
            <a:r>
              <a:rPr lang="en-US" sz="2000" dirty="0"/>
              <a:t>(Currently 8%</a:t>
            </a:r>
            <a:r>
              <a:rPr lang="en-US" sz="2000" baseline="0" dirty="0"/>
              <a:t> </a:t>
            </a:r>
            <a:r>
              <a:rPr lang="en-US" sz="2000" dirty="0"/>
              <a:t>Statewide;  18%</a:t>
            </a:r>
            <a:r>
              <a:rPr lang="en-US" sz="2000" baseline="0" dirty="0"/>
              <a:t> PD8)</a:t>
            </a:r>
            <a:endParaRPr lang="en-US" sz="200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Sheet1!$B$150</c:f>
              <c:strCache>
                <c:ptCount val="1"/>
                <c:pt idx="0">
                  <c:v>Total ESL</c:v>
                </c:pt>
              </c:strCache>
            </c:strRef>
          </c:tx>
          <c:marker>
            <c:symbol val="none"/>
          </c:marker>
          <c:cat>
            <c:strRef>
              <c:f>Sheet1!$C$149:$Z$149</c:f>
              <c:strCache>
                <c:ptCount val="24"/>
                <c:pt idx="0">
                  <c:v>FY 1993</c:v>
                </c:pt>
                <c:pt idx="1">
                  <c:v>FY 1994</c:v>
                </c:pt>
                <c:pt idx="2">
                  <c:v>FY 1995</c:v>
                </c:pt>
                <c:pt idx="3">
                  <c:v>FY 1996</c:v>
                </c:pt>
                <c:pt idx="4">
                  <c:v>FY 1997</c:v>
                </c:pt>
                <c:pt idx="5">
                  <c:v>FY 1998</c:v>
                </c:pt>
                <c:pt idx="6">
                  <c:v>FY 1999</c:v>
                </c:pt>
                <c:pt idx="7">
                  <c:v>FY 2000</c:v>
                </c:pt>
                <c:pt idx="8">
                  <c:v>FY 2001</c:v>
                </c:pt>
                <c:pt idx="9">
                  <c:v>FY 2002</c:v>
                </c:pt>
                <c:pt idx="10">
                  <c:v>FY 2003</c:v>
                </c:pt>
                <c:pt idx="11">
                  <c:v>FY 2004</c:v>
                </c:pt>
                <c:pt idx="12">
                  <c:v>FY 2005</c:v>
                </c:pt>
                <c:pt idx="13">
                  <c:v>FY 2006</c:v>
                </c:pt>
                <c:pt idx="14">
                  <c:v>FY 2007</c:v>
                </c:pt>
                <c:pt idx="15">
                  <c:v>FY  2008</c:v>
                </c:pt>
                <c:pt idx="16">
                  <c:v>FY 2009</c:v>
                </c:pt>
                <c:pt idx="17">
                  <c:v>FY 2010</c:v>
                </c:pt>
                <c:pt idx="18">
                  <c:v>FY  2011</c:v>
                </c:pt>
                <c:pt idx="19">
                  <c:v>FY  2012</c:v>
                </c:pt>
                <c:pt idx="20">
                  <c:v>FY 2013</c:v>
                </c:pt>
                <c:pt idx="21">
                  <c:v>FY 2014</c:v>
                </c:pt>
                <c:pt idx="22">
                  <c:v>FY 2015</c:v>
                </c:pt>
                <c:pt idx="23">
                  <c:v>FY 2016 Projected</c:v>
                </c:pt>
              </c:strCache>
            </c:strRef>
          </c:cat>
          <c:val>
            <c:numRef>
              <c:f>Sheet1!$C$150:$Z$150</c:f>
              <c:numCache>
                <c:formatCode>_(* #,##0_);_(* \(#,##0\);_(* "-"??_);_(@_)</c:formatCode>
                <c:ptCount val="24"/>
                <c:pt idx="0">
                  <c:v>16624</c:v>
                </c:pt>
                <c:pt idx="1">
                  <c:v>17594</c:v>
                </c:pt>
                <c:pt idx="2">
                  <c:v>19452</c:v>
                </c:pt>
                <c:pt idx="3">
                  <c:v>22716</c:v>
                </c:pt>
                <c:pt idx="4">
                  <c:v>23128</c:v>
                </c:pt>
                <c:pt idx="5">
                  <c:v>24536</c:v>
                </c:pt>
                <c:pt idx="6">
                  <c:v>26525</c:v>
                </c:pt>
                <c:pt idx="7">
                  <c:v>31787</c:v>
                </c:pt>
                <c:pt idx="8">
                  <c:v>36799</c:v>
                </c:pt>
                <c:pt idx="9">
                  <c:v>43535</c:v>
                </c:pt>
                <c:pt idx="10">
                  <c:v>49840</c:v>
                </c:pt>
                <c:pt idx="11">
                  <c:v>60295</c:v>
                </c:pt>
                <c:pt idx="12">
                  <c:v>66368</c:v>
                </c:pt>
                <c:pt idx="13">
                  <c:v>72485</c:v>
                </c:pt>
                <c:pt idx="14">
                  <c:v>77560.25</c:v>
                </c:pt>
                <c:pt idx="15">
                  <c:v>83618</c:v>
                </c:pt>
                <c:pt idx="16">
                  <c:v>86186.5</c:v>
                </c:pt>
                <c:pt idx="17">
                  <c:v>85782</c:v>
                </c:pt>
                <c:pt idx="18">
                  <c:v>89721.25</c:v>
                </c:pt>
                <c:pt idx="19">
                  <c:v>90644.75</c:v>
                </c:pt>
                <c:pt idx="20">
                  <c:v>92024.5</c:v>
                </c:pt>
                <c:pt idx="21">
                  <c:v>93189.75</c:v>
                </c:pt>
                <c:pt idx="22">
                  <c:v>96563.5</c:v>
                </c:pt>
                <c:pt idx="23">
                  <c:v>99859.5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CE-4FF4-BADA-855AC826D347}"/>
            </c:ext>
          </c:extLst>
        </c:ser>
        <c:dLbls/>
        <c:marker val="1"/>
        <c:axId val="58225024"/>
        <c:axId val="58226560"/>
      </c:lineChart>
      <c:catAx>
        <c:axId val="58225024"/>
        <c:scaling>
          <c:orientation val="minMax"/>
        </c:scaling>
        <c:axPos val="b"/>
        <c:numFmt formatCode="General" sourceLinked="0"/>
        <c:tickLblPos val="nextTo"/>
        <c:crossAx val="58226560"/>
        <c:crosses val="autoZero"/>
        <c:auto val="1"/>
        <c:lblAlgn val="ctr"/>
        <c:lblOffset val="100"/>
      </c:catAx>
      <c:valAx>
        <c:axId val="58226560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crossAx val="582250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/>
              <a:t>Slow State Income Tax </a:t>
            </a:r>
            <a:r>
              <a:rPr lang="en-US" sz="2000" b="1" i="0" u="none" strike="noStrike" baseline="0" dirty="0">
                <a:effectLst/>
              </a:rPr>
              <a:t>Growth </a:t>
            </a:r>
            <a:r>
              <a:rPr lang="en-US" sz="2000" b="1" dirty="0"/>
              <a:t>Has Still Significantly</a:t>
            </a:r>
            <a:r>
              <a:rPr lang="en-US" sz="2000" b="1" baseline="0" dirty="0"/>
              <a:t> Exceeded Local Real Estate Tax Growth </a:t>
            </a:r>
            <a:r>
              <a:rPr lang="en-US" sz="2000" b="1" dirty="0"/>
              <a:t>Since Recession</a:t>
            </a: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4723682515577372"/>
          <c:y val="0.14957357484316922"/>
          <c:w val="0.84106726975787749"/>
          <c:h val="0.78999994874378998"/>
        </c:manualLayout>
      </c:layout>
      <c:lineChart>
        <c:grouping val="standard"/>
        <c:ser>
          <c:idx val="0"/>
          <c:order val="0"/>
          <c:tx>
            <c:strRef>
              <c:f>All!$D$188</c:f>
              <c:strCache>
                <c:ptCount val="1"/>
                <c:pt idx="0">
                  <c:v>Local Real Property Tax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All!$C$189:$C$196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All!$D$189:$D$195</c:f>
              <c:numCache>
                <c:formatCode>"$"#,##0</c:formatCode>
                <c:ptCount val="7"/>
                <c:pt idx="0">
                  <c:v>8852487225</c:v>
                </c:pt>
                <c:pt idx="1">
                  <c:v>8872017703</c:v>
                </c:pt>
                <c:pt idx="2">
                  <c:v>8834082102</c:v>
                </c:pt>
                <c:pt idx="3">
                  <c:v>8916724001</c:v>
                </c:pt>
                <c:pt idx="4">
                  <c:v>9118653871</c:v>
                </c:pt>
                <c:pt idx="5">
                  <c:v>9439904190</c:v>
                </c:pt>
                <c:pt idx="6">
                  <c:v>9826284985.869997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2F-494E-8D85-116B534BAD34}"/>
            </c:ext>
          </c:extLst>
        </c:ser>
        <c:ser>
          <c:idx val="1"/>
          <c:order val="1"/>
          <c:tx>
            <c:strRef>
              <c:f>All!$E$188</c:f>
              <c:strCache>
                <c:ptCount val="1"/>
                <c:pt idx="0">
                  <c:v>State Individual Income Tax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All!$C$189:$C$196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All!$E$189:$E$196</c:f>
              <c:numCache>
                <c:formatCode>"$"#,##0</c:formatCode>
                <c:ptCount val="8"/>
                <c:pt idx="0">
                  <c:v>9481100000</c:v>
                </c:pt>
                <c:pt idx="1">
                  <c:v>9088300000</c:v>
                </c:pt>
                <c:pt idx="2">
                  <c:v>9944400000</c:v>
                </c:pt>
                <c:pt idx="3">
                  <c:v>10612800000</c:v>
                </c:pt>
                <c:pt idx="4">
                  <c:v>11340000000</c:v>
                </c:pt>
                <c:pt idx="5">
                  <c:v>11253300000</c:v>
                </c:pt>
                <c:pt idx="6">
                  <c:v>12328700000</c:v>
                </c:pt>
                <c:pt idx="7" formatCode="&quot;$&quot;#,##0.00">
                  <c:v>12575274000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2F-494E-8D85-116B534BAD34}"/>
            </c:ext>
          </c:extLst>
        </c:ser>
        <c:dLbls/>
        <c:marker val="1"/>
        <c:axId val="58817920"/>
        <c:axId val="58823808"/>
      </c:lineChart>
      <c:catAx>
        <c:axId val="58817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823808"/>
        <c:crosses val="autoZero"/>
        <c:auto val="1"/>
        <c:lblAlgn val="ctr"/>
        <c:lblOffset val="100"/>
      </c:catAx>
      <c:valAx>
        <c:axId val="58823808"/>
        <c:scaling>
          <c:orientation val="minMax"/>
          <c:min val="80000000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/>
              <a:t>ADM is the Most Important Component of the LCI</a:t>
            </a:r>
          </a:p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/>
              <a:t>Relative Weighting on a Scale of 1-10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'relative weights'!$D$11:$D$15</c:f>
              <c:strCache>
                <c:ptCount val="5"/>
                <c:pt idx="0">
                  <c:v>Student ADM</c:v>
                </c:pt>
                <c:pt idx="1">
                  <c:v>True Value of Property</c:v>
                </c:pt>
                <c:pt idx="2">
                  <c:v>VAGI</c:v>
                </c:pt>
                <c:pt idx="3">
                  <c:v>Population</c:v>
                </c:pt>
                <c:pt idx="4">
                  <c:v>Taxable Sales</c:v>
                </c:pt>
              </c:strCache>
            </c:strRef>
          </c:cat>
          <c:val>
            <c:numRef>
              <c:f>'relative weights'!$E$11:$E$15</c:f>
              <c:numCache>
                <c:formatCode>General</c:formatCode>
                <c:ptCount val="5"/>
                <c:pt idx="0">
                  <c:v>10</c:v>
                </c:pt>
                <c:pt idx="1">
                  <c:v>8.0400000000000009</c:v>
                </c:pt>
                <c:pt idx="2">
                  <c:v>6.4300000000000006</c:v>
                </c:pt>
                <c:pt idx="3">
                  <c:v>5</c:v>
                </c:pt>
                <c:pt idx="4">
                  <c:v>1.61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7C-4733-944E-3EDD8549BAF7}"/>
            </c:ext>
          </c:extLst>
        </c:ser>
        <c:dLbls>
          <c:showVal val="1"/>
        </c:dLbls>
        <c:gapWidth val="219"/>
        <c:overlap val="-27"/>
        <c:axId val="58848768"/>
        <c:axId val="58850304"/>
      </c:barChart>
      <c:catAx>
        <c:axId val="588487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850304"/>
        <c:crosses val="autoZero"/>
        <c:auto val="1"/>
        <c:lblAlgn val="ctr"/>
        <c:lblOffset val="100"/>
      </c:catAx>
      <c:valAx>
        <c:axId val="58850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5884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Actual 2016-18 LCI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All!$K$9</c:f>
              <c:strCache>
                <c:ptCount val="1"/>
                <c:pt idx="0">
                  <c:v>Actual 2016-18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All!$J$10:$J$144</c:f>
              <c:strCache>
                <c:ptCount val="135"/>
                <c:pt idx="0">
                  <c:v>ARLINGTON</c:v>
                </c:pt>
                <c:pt idx="1">
                  <c:v>BATH</c:v>
                </c:pt>
                <c:pt idx="2">
                  <c:v>GOOCHLAND</c:v>
                </c:pt>
                <c:pt idx="3">
                  <c:v>HIGHLAND</c:v>
                </c:pt>
                <c:pt idx="4">
                  <c:v>SURRY</c:v>
                </c:pt>
                <c:pt idx="5">
                  <c:v>ALEXANDRIA</c:v>
                </c:pt>
                <c:pt idx="6">
                  <c:v>FALLS CHURCH</c:v>
                </c:pt>
                <c:pt idx="7">
                  <c:v>FAIRFAX CITY</c:v>
                </c:pt>
                <c:pt idx="8">
                  <c:v>WILLIAMSBURG</c:v>
                </c:pt>
                <c:pt idx="9">
                  <c:v>LANCASTER</c:v>
                </c:pt>
                <c:pt idx="10">
                  <c:v>NORTHUMBERLAND</c:v>
                </c:pt>
                <c:pt idx="11">
                  <c:v>RAPPAHANNOCK</c:v>
                </c:pt>
                <c:pt idx="12">
                  <c:v>FAIRFAX COUNTY</c:v>
                </c:pt>
                <c:pt idx="13">
                  <c:v>CHARLOTTESVILLE</c:v>
                </c:pt>
                <c:pt idx="14">
                  <c:v>ALBEMARLE</c:v>
                </c:pt>
                <c:pt idx="15">
                  <c:v>MIDDLESEX</c:v>
                </c:pt>
                <c:pt idx="16">
                  <c:v>FREDERICKSBURG</c:v>
                </c:pt>
                <c:pt idx="17">
                  <c:v>NELSON</c:v>
                </c:pt>
                <c:pt idx="18">
                  <c:v>FAUQUIER</c:v>
                </c:pt>
                <c:pt idx="19">
                  <c:v>JAMES CITY</c:v>
                </c:pt>
                <c:pt idx="20">
                  <c:v>LOUDOUN</c:v>
                </c:pt>
                <c:pt idx="21">
                  <c:v>CLARKE</c:v>
                </c:pt>
                <c:pt idx="22">
                  <c:v>LOUISA</c:v>
                </c:pt>
                <c:pt idx="23">
                  <c:v>MATHEWS</c:v>
                </c:pt>
                <c:pt idx="24">
                  <c:v>NORTHAMPTON</c:v>
                </c:pt>
                <c:pt idx="25">
                  <c:v>CHARLES CITY</c:v>
                </c:pt>
                <c:pt idx="26">
                  <c:v>RICHMOND CITY</c:v>
                </c:pt>
                <c:pt idx="27">
                  <c:v>WESTMORELAND</c:v>
                </c:pt>
                <c:pt idx="28">
                  <c:v>ROCKBRIDGE</c:v>
                </c:pt>
                <c:pt idx="29">
                  <c:v>MADISON</c:v>
                </c:pt>
                <c:pt idx="30">
                  <c:v>WINCHESTER</c:v>
                </c:pt>
                <c:pt idx="31">
                  <c:v>ESSEX</c:v>
                </c:pt>
                <c:pt idx="32">
                  <c:v>HANOVER</c:v>
                </c:pt>
                <c:pt idx="33">
                  <c:v>HENRICO</c:v>
                </c:pt>
                <c:pt idx="34">
                  <c:v>COLONIAL HEIGHTS</c:v>
                </c:pt>
                <c:pt idx="35">
                  <c:v>KING AND QUEEN</c:v>
                </c:pt>
                <c:pt idx="36">
                  <c:v>NEW KENT</c:v>
                </c:pt>
                <c:pt idx="37">
                  <c:v>LEXINGTON</c:v>
                </c:pt>
                <c:pt idx="38">
                  <c:v>WARREN</c:v>
                </c:pt>
                <c:pt idx="39">
                  <c:v>POWHATAN</c:v>
                </c:pt>
                <c:pt idx="40">
                  <c:v>ISLE OF WIGHT</c:v>
                </c:pt>
                <c:pt idx="41">
                  <c:v>FRANKLIN COUNTY</c:v>
                </c:pt>
                <c:pt idx="42">
                  <c:v>VIRGINIA BEACH</c:v>
                </c:pt>
                <c:pt idx="43">
                  <c:v>YORK</c:v>
                </c:pt>
                <c:pt idx="44">
                  <c:v>FREDERICK</c:v>
                </c:pt>
                <c:pt idx="45">
                  <c:v>HARRISONBURG</c:v>
                </c:pt>
                <c:pt idx="46">
                  <c:v>PRINCE WILLIAM</c:v>
                </c:pt>
                <c:pt idx="47">
                  <c:v>MONTGOMERY</c:v>
                </c:pt>
                <c:pt idx="48">
                  <c:v>STAUNTON</c:v>
                </c:pt>
                <c:pt idx="49">
                  <c:v>ORANGE</c:v>
                </c:pt>
                <c:pt idx="50">
                  <c:v>POQUOSON</c:v>
                </c:pt>
                <c:pt idx="51">
                  <c:v>BOTETOURT</c:v>
                </c:pt>
                <c:pt idx="52">
                  <c:v>FLUVANNA</c:v>
                </c:pt>
                <c:pt idx="53">
                  <c:v>GLOUCESTER</c:v>
                </c:pt>
                <c:pt idx="54">
                  <c:v>SALEM</c:v>
                </c:pt>
                <c:pt idx="55">
                  <c:v>KING GEORGE</c:v>
                </c:pt>
                <c:pt idx="56">
                  <c:v>SHENANDOAH</c:v>
                </c:pt>
                <c:pt idx="57">
                  <c:v>LYNCHBURG</c:v>
                </c:pt>
                <c:pt idx="58">
                  <c:v>SPOTSYLVANIA</c:v>
                </c:pt>
                <c:pt idx="59">
                  <c:v>ROANOKE COUNTY</c:v>
                </c:pt>
                <c:pt idx="60">
                  <c:v>MANASSAS</c:v>
                </c:pt>
                <c:pt idx="61">
                  <c:v>CULPEPER</c:v>
                </c:pt>
                <c:pt idx="62">
                  <c:v>ROCKINGHAM</c:v>
                </c:pt>
                <c:pt idx="63">
                  <c:v>WAYNESBORO</c:v>
                </c:pt>
                <c:pt idx="64">
                  <c:v>CHESTERFIELD</c:v>
                </c:pt>
                <c:pt idx="65">
                  <c:v>AUGUSTA</c:v>
                </c:pt>
                <c:pt idx="66">
                  <c:v>WASHINGTON</c:v>
                </c:pt>
                <c:pt idx="67">
                  <c:v>MECKLENBURG</c:v>
                </c:pt>
                <c:pt idx="68">
                  <c:v>SUSSEX</c:v>
                </c:pt>
                <c:pt idx="69">
                  <c:v>ACCOMACK</c:v>
                </c:pt>
                <c:pt idx="70">
                  <c:v>STAFFORD</c:v>
                </c:pt>
                <c:pt idx="71">
                  <c:v>ROANOKE CITY</c:v>
                </c:pt>
                <c:pt idx="72">
                  <c:v>CHESAPEAKE</c:v>
                </c:pt>
                <c:pt idx="73">
                  <c:v>SUFFOLK</c:v>
                </c:pt>
                <c:pt idx="74">
                  <c:v>BUCKINGHAM</c:v>
                </c:pt>
                <c:pt idx="75">
                  <c:v>FLOYD</c:v>
                </c:pt>
                <c:pt idx="76">
                  <c:v>COLONIAL BEACH</c:v>
                </c:pt>
                <c:pt idx="77">
                  <c:v>PRINCE EDWARD</c:v>
                </c:pt>
                <c:pt idx="78">
                  <c:v>GRAYSON</c:v>
                </c:pt>
                <c:pt idx="79">
                  <c:v>GREENE</c:v>
                </c:pt>
                <c:pt idx="80">
                  <c:v>CAROLINE</c:v>
                </c:pt>
                <c:pt idx="81">
                  <c:v>AMELIA</c:v>
                </c:pt>
                <c:pt idx="82">
                  <c:v>RICHMOND COUNTY</c:v>
                </c:pt>
                <c:pt idx="83">
                  <c:v>BUCHANAN</c:v>
                </c:pt>
                <c:pt idx="84">
                  <c:v>BEDFORD COUNTY 3</c:v>
                </c:pt>
                <c:pt idx="85">
                  <c:v>AMHERST</c:v>
                </c:pt>
                <c:pt idx="86">
                  <c:v>WYTHE</c:v>
                </c:pt>
                <c:pt idx="87">
                  <c:v>KING WILLIAM</c:v>
                </c:pt>
                <c:pt idx="88">
                  <c:v>PULASKI</c:v>
                </c:pt>
                <c:pt idx="89">
                  <c:v>BRISTOL</c:v>
                </c:pt>
                <c:pt idx="90">
                  <c:v>CRAIG</c:v>
                </c:pt>
                <c:pt idx="91">
                  <c:v>HALIFAX</c:v>
                </c:pt>
                <c:pt idx="92">
                  <c:v>BLAND</c:v>
                </c:pt>
                <c:pt idx="93">
                  <c:v>NORFOLK</c:v>
                </c:pt>
                <c:pt idx="94">
                  <c:v>PAGE</c:v>
                </c:pt>
                <c:pt idx="95">
                  <c:v>FRANKLIN CITY</c:v>
                </c:pt>
                <c:pt idx="96">
                  <c:v>APPOMATTOX</c:v>
                </c:pt>
                <c:pt idx="97">
                  <c:v>NORTON</c:v>
                </c:pt>
                <c:pt idx="98">
                  <c:v>SOUTHAMPTON</c:v>
                </c:pt>
                <c:pt idx="99">
                  <c:v>NEWPORT NEWS</c:v>
                </c:pt>
                <c:pt idx="100">
                  <c:v>CUMBERLAND</c:v>
                </c:pt>
                <c:pt idx="101">
                  <c:v>BRUNSWICK</c:v>
                </c:pt>
                <c:pt idx="102">
                  <c:v>COVINGTON</c:v>
                </c:pt>
                <c:pt idx="103">
                  <c:v>DINWIDDIE</c:v>
                </c:pt>
                <c:pt idx="104">
                  <c:v>HAMPTON</c:v>
                </c:pt>
                <c:pt idx="105">
                  <c:v>CAMPBELL</c:v>
                </c:pt>
                <c:pt idx="106">
                  <c:v>TAZEWELL</c:v>
                </c:pt>
                <c:pt idx="107">
                  <c:v>GILES</c:v>
                </c:pt>
                <c:pt idx="108">
                  <c:v>CARROLL</c:v>
                </c:pt>
                <c:pt idx="109">
                  <c:v>DICKENSON</c:v>
                </c:pt>
                <c:pt idx="110">
                  <c:v>MANASSAS PARK</c:v>
                </c:pt>
                <c:pt idx="111">
                  <c:v>WISE</c:v>
                </c:pt>
                <c:pt idx="112">
                  <c:v>DANVILLE</c:v>
                </c:pt>
                <c:pt idx="113">
                  <c:v>GALAX</c:v>
                </c:pt>
                <c:pt idx="114">
                  <c:v>CHARLOTTE</c:v>
                </c:pt>
                <c:pt idx="115">
                  <c:v>RADFORD</c:v>
                </c:pt>
                <c:pt idx="116">
                  <c:v>PORTSMOUTH</c:v>
                </c:pt>
                <c:pt idx="117">
                  <c:v>PATRICK</c:v>
                </c:pt>
                <c:pt idx="118">
                  <c:v>PRINCE GEORGE</c:v>
                </c:pt>
                <c:pt idx="119">
                  <c:v>LUNENBURG</c:v>
                </c:pt>
                <c:pt idx="120">
                  <c:v>ALLEGHANY 2</c:v>
                </c:pt>
                <c:pt idx="121">
                  <c:v>WEST POINT</c:v>
                </c:pt>
                <c:pt idx="122">
                  <c:v>PITTSYLVANIA</c:v>
                </c:pt>
                <c:pt idx="123">
                  <c:v>RUSSELL</c:v>
                </c:pt>
                <c:pt idx="124">
                  <c:v>NOTTOWAY</c:v>
                </c:pt>
                <c:pt idx="125">
                  <c:v>PETERSBURG</c:v>
                </c:pt>
                <c:pt idx="126">
                  <c:v>HENRY</c:v>
                </c:pt>
                <c:pt idx="127">
                  <c:v>GREENSVILLE</c:v>
                </c:pt>
                <c:pt idx="128">
                  <c:v>EMPORIA</c:v>
                </c:pt>
                <c:pt idx="129">
                  <c:v>SMYTH</c:v>
                </c:pt>
                <c:pt idx="130">
                  <c:v>MARTINSVILLE</c:v>
                </c:pt>
                <c:pt idx="131">
                  <c:v>HOPEWELL</c:v>
                </c:pt>
                <c:pt idx="132">
                  <c:v>SCOTT</c:v>
                </c:pt>
                <c:pt idx="133">
                  <c:v>BUENA VISTA</c:v>
                </c:pt>
                <c:pt idx="134">
                  <c:v>LEE</c:v>
                </c:pt>
              </c:strCache>
            </c:strRef>
          </c:cat>
          <c:val>
            <c:numRef>
              <c:f>All!$K$10:$K$144</c:f>
              <c:numCache>
                <c:formatCode>0.0000</c:formatCode>
                <c:ptCount val="135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0.77440000000000009</c:v>
                </c:pt>
                <c:pt idx="9">
                  <c:v>0.75600000000000012</c:v>
                </c:pt>
                <c:pt idx="10">
                  <c:v>0.75360000000000016</c:v>
                </c:pt>
                <c:pt idx="11">
                  <c:v>0.73920000000000008</c:v>
                </c:pt>
                <c:pt idx="12">
                  <c:v>0.68400000000000005</c:v>
                </c:pt>
                <c:pt idx="13">
                  <c:v>0.65860000000000007</c:v>
                </c:pt>
                <c:pt idx="14">
                  <c:v>0.63910000000000011</c:v>
                </c:pt>
                <c:pt idx="15">
                  <c:v>0.63310000000000011</c:v>
                </c:pt>
                <c:pt idx="16">
                  <c:v>0.60690000000000011</c:v>
                </c:pt>
                <c:pt idx="17">
                  <c:v>0.59279999999999999</c:v>
                </c:pt>
                <c:pt idx="18">
                  <c:v>0.58229999999999993</c:v>
                </c:pt>
                <c:pt idx="19">
                  <c:v>0.56380000000000008</c:v>
                </c:pt>
                <c:pt idx="20">
                  <c:v>0.5494</c:v>
                </c:pt>
                <c:pt idx="21">
                  <c:v>0.54349999999999998</c:v>
                </c:pt>
                <c:pt idx="22">
                  <c:v>0.54320000000000002</c:v>
                </c:pt>
                <c:pt idx="23">
                  <c:v>0.52280000000000004</c:v>
                </c:pt>
                <c:pt idx="24">
                  <c:v>0.4910000000000001</c:v>
                </c:pt>
                <c:pt idx="25">
                  <c:v>0.49060000000000004</c:v>
                </c:pt>
                <c:pt idx="26">
                  <c:v>0.47560000000000002</c:v>
                </c:pt>
                <c:pt idx="27">
                  <c:v>0.45540000000000008</c:v>
                </c:pt>
                <c:pt idx="28">
                  <c:v>0.45190000000000002</c:v>
                </c:pt>
                <c:pt idx="29">
                  <c:v>0.44080000000000008</c:v>
                </c:pt>
                <c:pt idx="30">
                  <c:v>0.43240000000000006</c:v>
                </c:pt>
                <c:pt idx="31">
                  <c:v>0.43140000000000006</c:v>
                </c:pt>
                <c:pt idx="32">
                  <c:v>0.42830000000000007</c:v>
                </c:pt>
                <c:pt idx="33">
                  <c:v>0.42190000000000005</c:v>
                </c:pt>
                <c:pt idx="34">
                  <c:v>0.41810000000000008</c:v>
                </c:pt>
                <c:pt idx="35">
                  <c:v>0.41500000000000004</c:v>
                </c:pt>
                <c:pt idx="36">
                  <c:v>0.4149000000000001</c:v>
                </c:pt>
                <c:pt idx="37">
                  <c:v>0.40510000000000002</c:v>
                </c:pt>
                <c:pt idx="38">
                  <c:v>0.40400000000000008</c:v>
                </c:pt>
                <c:pt idx="39">
                  <c:v>0.40300000000000002</c:v>
                </c:pt>
                <c:pt idx="40">
                  <c:v>0.40090000000000003</c:v>
                </c:pt>
                <c:pt idx="41">
                  <c:v>0.39460000000000006</c:v>
                </c:pt>
                <c:pt idx="42">
                  <c:v>0.39240000000000014</c:v>
                </c:pt>
                <c:pt idx="43">
                  <c:v>0.39030000000000004</c:v>
                </c:pt>
                <c:pt idx="44">
                  <c:v>0.3887000000000001</c:v>
                </c:pt>
                <c:pt idx="45">
                  <c:v>0.38530000000000003</c:v>
                </c:pt>
                <c:pt idx="46">
                  <c:v>0.38460000000000005</c:v>
                </c:pt>
                <c:pt idx="47">
                  <c:v>0.38300000000000006</c:v>
                </c:pt>
                <c:pt idx="48">
                  <c:v>0.38250000000000006</c:v>
                </c:pt>
                <c:pt idx="49">
                  <c:v>0.38090000000000007</c:v>
                </c:pt>
                <c:pt idx="50">
                  <c:v>0.37940000000000007</c:v>
                </c:pt>
                <c:pt idx="51">
                  <c:v>0.37640000000000007</c:v>
                </c:pt>
                <c:pt idx="52">
                  <c:v>0.37570000000000003</c:v>
                </c:pt>
                <c:pt idx="53">
                  <c:v>0.37280000000000008</c:v>
                </c:pt>
                <c:pt idx="54">
                  <c:v>0.37020000000000003</c:v>
                </c:pt>
                <c:pt idx="55">
                  <c:v>0.36620000000000008</c:v>
                </c:pt>
                <c:pt idx="56">
                  <c:v>0.36620000000000008</c:v>
                </c:pt>
                <c:pt idx="57">
                  <c:v>0.36280000000000007</c:v>
                </c:pt>
                <c:pt idx="58">
                  <c:v>0.3615000000000001</c:v>
                </c:pt>
                <c:pt idx="59">
                  <c:v>0.3585000000000001</c:v>
                </c:pt>
                <c:pt idx="60">
                  <c:v>0.35790000000000005</c:v>
                </c:pt>
                <c:pt idx="61">
                  <c:v>0.35730000000000006</c:v>
                </c:pt>
                <c:pt idx="62">
                  <c:v>0.35590000000000011</c:v>
                </c:pt>
                <c:pt idx="63">
                  <c:v>0.35550000000000004</c:v>
                </c:pt>
                <c:pt idx="64">
                  <c:v>0.3509000000000001</c:v>
                </c:pt>
                <c:pt idx="65">
                  <c:v>0.35060000000000002</c:v>
                </c:pt>
                <c:pt idx="66">
                  <c:v>0.34920000000000001</c:v>
                </c:pt>
                <c:pt idx="67">
                  <c:v>0.34880000000000005</c:v>
                </c:pt>
                <c:pt idx="68">
                  <c:v>0.3479000000000001</c:v>
                </c:pt>
                <c:pt idx="69">
                  <c:v>0.34600000000000003</c:v>
                </c:pt>
                <c:pt idx="70">
                  <c:v>0.34430000000000005</c:v>
                </c:pt>
                <c:pt idx="71">
                  <c:v>0.34420000000000001</c:v>
                </c:pt>
                <c:pt idx="72">
                  <c:v>0.34370000000000001</c:v>
                </c:pt>
                <c:pt idx="73">
                  <c:v>0.3407</c:v>
                </c:pt>
                <c:pt idx="74">
                  <c:v>0.3402</c:v>
                </c:pt>
                <c:pt idx="75">
                  <c:v>0.34</c:v>
                </c:pt>
                <c:pt idx="76">
                  <c:v>0.33990000000000009</c:v>
                </c:pt>
                <c:pt idx="77">
                  <c:v>0.33750000000000008</c:v>
                </c:pt>
                <c:pt idx="78">
                  <c:v>0.33350000000000007</c:v>
                </c:pt>
                <c:pt idx="79">
                  <c:v>0.32790000000000008</c:v>
                </c:pt>
                <c:pt idx="80">
                  <c:v>0.32560000000000006</c:v>
                </c:pt>
                <c:pt idx="81">
                  <c:v>0.31800000000000006</c:v>
                </c:pt>
                <c:pt idx="82">
                  <c:v>0.31780000000000014</c:v>
                </c:pt>
                <c:pt idx="83">
                  <c:v>0.31690000000000007</c:v>
                </c:pt>
                <c:pt idx="84">
                  <c:v>0.31320000000000003</c:v>
                </c:pt>
                <c:pt idx="85">
                  <c:v>0.31300000000000006</c:v>
                </c:pt>
                <c:pt idx="86">
                  <c:v>0.31200000000000006</c:v>
                </c:pt>
                <c:pt idx="87">
                  <c:v>0.31180000000000008</c:v>
                </c:pt>
                <c:pt idx="88">
                  <c:v>0.31040000000000006</c:v>
                </c:pt>
                <c:pt idx="89">
                  <c:v>0.30420000000000008</c:v>
                </c:pt>
                <c:pt idx="90">
                  <c:v>0.30240000000000006</c:v>
                </c:pt>
                <c:pt idx="91">
                  <c:v>0.30220000000000002</c:v>
                </c:pt>
                <c:pt idx="92">
                  <c:v>0.30010000000000003</c:v>
                </c:pt>
                <c:pt idx="93">
                  <c:v>0.29860000000000003</c:v>
                </c:pt>
                <c:pt idx="94">
                  <c:v>0.29580000000000006</c:v>
                </c:pt>
                <c:pt idx="95">
                  <c:v>0.2929000000000001</c:v>
                </c:pt>
                <c:pt idx="96">
                  <c:v>0.29150000000000004</c:v>
                </c:pt>
                <c:pt idx="97">
                  <c:v>0.28550000000000003</c:v>
                </c:pt>
                <c:pt idx="98">
                  <c:v>0.28530000000000005</c:v>
                </c:pt>
                <c:pt idx="99">
                  <c:v>0.28190000000000004</c:v>
                </c:pt>
                <c:pt idx="100">
                  <c:v>0.28150000000000003</c:v>
                </c:pt>
                <c:pt idx="101">
                  <c:v>0.28060000000000002</c:v>
                </c:pt>
                <c:pt idx="102">
                  <c:v>0.2802</c:v>
                </c:pt>
                <c:pt idx="103">
                  <c:v>0.27740000000000004</c:v>
                </c:pt>
                <c:pt idx="104">
                  <c:v>0.2772</c:v>
                </c:pt>
                <c:pt idx="105">
                  <c:v>0.27450000000000002</c:v>
                </c:pt>
                <c:pt idx="106">
                  <c:v>0.27430000000000004</c:v>
                </c:pt>
                <c:pt idx="107">
                  <c:v>0.27380000000000004</c:v>
                </c:pt>
                <c:pt idx="108">
                  <c:v>0.27200000000000002</c:v>
                </c:pt>
                <c:pt idx="109">
                  <c:v>0.26979999999999998</c:v>
                </c:pt>
                <c:pt idx="110">
                  <c:v>0.26750000000000002</c:v>
                </c:pt>
                <c:pt idx="111">
                  <c:v>0.26679999999999998</c:v>
                </c:pt>
                <c:pt idx="112">
                  <c:v>0.26290000000000002</c:v>
                </c:pt>
                <c:pt idx="113">
                  <c:v>0.26070000000000004</c:v>
                </c:pt>
                <c:pt idx="114">
                  <c:v>0.25369999999999998</c:v>
                </c:pt>
                <c:pt idx="115">
                  <c:v>0.25110000000000005</c:v>
                </c:pt>
                <c:pt idx="116">
                  <c:v>0.2505</c:v>
                </c:pt>
                <c:pt idx="117">
                  <c:v>0.24770000000000003</c:v>
                </c:pt>
                <c:pt idx="118">
                  <c:v>0.24530000000000002</c:v>
                </c:pt>
                <c:pt idx="119">
                  <c:v>0.24320000000000003</c:v>
                </c:pt>
                <c:pt idx="120">
                  <c:v>0.24230000000000002</c:v>
                </c:pt>
                <c:pt idx="121">
                  <c:v>0.24210000000000001</c:v>
                </c:pt>
                <c:pt idx="122">
                  <c:v>0.24080000000000001</c:v>
                </c:pt>
                <c:pt idx="123">
                  <c:v>0.23730000000000001</c:v>
                </c:pt>
                <c:pt idx="124">
                  <c:v>0.23650000000000002</c:v>
                </c:pt>
                <c:pt idx="125">
                  <c:v>0.23640000000000003</c:v>
                </c:pt>
                <c:pt idx="126">
                  <c:v>0.23300000000000001</c:v>
                </c:pt>
                <c:pt idx="127">
                  <c:v>0.2235</c:v>
                </c:pt>
                <c:pt idx="128">
                  <c:v>0.21610000000000001</c:v>
                </c:pt>
                <c:pt idx="129">
                  <c:v>0.21350000000000002</c:v>
                </c:pt>
                <c:pt idx="130">
                  <c:v>0.21100000000000002</c:v>
                </c:pt>
                <c:pt idx="131">
                  <c:v>0.21070000000000003</c:v>
                </c:pt>
                <c:pt idx="132">
                  <c:v>0.18870000000000003</c:v>
                </c:pt>
                <c:pt idx="133">
                  <c:v>0.17730000000000001</c:v>
                </c:pt>
                <c:pt idx="134">
                  <c:v>0.1701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FD-4A6D-B8B8-3A92039C69BE}"/>
            </c:ext>
          </c:extLst>
        </c:ser>
        <c:dLbls/>
        <c:marker val="1"/>
        <c:axId val="58793344"/>
        <c:axId val="59122816"/>
      </c:lineChart>
      <c:catAx>
        <c:axId val="587933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22816"/>
        <c:crosses val="autoZero"/>
        <c:auto val="1"/>
        <c:lblAlgn val="ctr"/>
        <c:lblOffset val="100"/>
      </c:catAx>
      <c:valAx>
        <c:axId val="591228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9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>
                <a:effectLst/>
              </a:rPr>
              <a:t>Annual % Growth in Income Tax Withholding</a:t>
            </a:r>
            <a:endParaRPr lang="en-US">
              <a:effectLst/>
            </a:endParaRPr>
          </a:p>
          <a:p>
            <a:pPr algn="ctr">
              <a:defRPr/>
            </a:pPr>
            <a:r>
              <a:rPr lang="en-US" sz="1800" b="1" i="0" baseline="0">
                <a:effectLst/>
              </a:rPr>
              <a:t> and Non-Withholding Collections</a:t>
            </a:r>
            <a:endParaRPr lang="en-US">
              <a:effectLst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'non-wo'!$G$11</c:f>
              <c:strCache>
                <c:ptCount val="1"/>
                <c:pt idx="0">
                  <c:v>Withholding</c:v>
                </c:pt>
              </c:strCache>
            </c:strRef>
          </c:tx>
          <c:marker>
            <c:symbol val="none"/>
          </c:marker>
          <c:dPt>
            <c:idx val="23"/>
            <c:spPr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5F-463F-B9FC-52C4981AE1AB}"/>
              </c:ext>
            </c:extLst>
          </c:dPt>
          <c:dPt>
            <c:idx val="24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5F-463F-B9FC-52C4981AE1AB}"/>
              </c:ext>
            </c:extLst>
          </c:dPt>
          <c:dPt>
            <c:idx val="25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5F-463F-B9FC-52C4981AE1AB}"/>
              </c:ext>
            </c:extLst>
          </c:dPt>
          <c:cat>
            <c:numRef>
              <c:f>'non-wo'!$F$12:$F$37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'non-wo'!$G$12:$G$37</c:f>
              <c:numCache>
                <c:formatCode>_(* #,##0.0_);_(* \(#,##0.0\);_(* "-"??_);_(@_)</c:formatCode>
                <c:ptCount val="26"/>
                <c:pt idx="0">
                  <c:v>8</c:v>
                </c:pt>
                <c:pt idx="1">
                  <c:v>6.4</c:v>
                </c:pt>
                <c:pt idx="2">
                  <c:v>6.6</c:v>
                </c:pt>
                <c:pt idx="3">
                  <c:v>6.6</c:v>
                </c:pt>
                <c:pt idx="4">
                  <c:v>6.3</c:v>
                </c:pt>
                <c:pt idx="5">
                  <c:v>10.6</c:v>
                </c:pt>
                <c:pt idx="6">
                  <c:v>11.6</c:v>
                </c:pt>
                <c:pt idx="7">
                  <c:v>10.3</c:v>
                </c:pt>
                <c:pt idx="8">
                  <c:v>6.7</c:v>
                </c:pt>
                <c:pt idx="9">
                  <c:v>2.7</c:v>
                </c:pt>
                <c:pt idx="10">
                  <c:v>2.2999999999999998</c:v>
                </c:pt>
                <c:pt idx="11">
                  <c:v>7.2</c:v>
                </c:pt>
                <c:pt idx="12">
                  <c:v>6.7</c:v>
                </c:pt>
                <c:pt idx="13">
                  <c:v>7.2</c:v>
                </c:pt>
                <c:pt idx="14">
                  <c:v>6.4</c:v>
                </c:pt>
                <c:pt idx="15">
                  <c:v>4.3</c:v>
                </c:pt>
                <c:pt idx="16">
                  <c:v>2.2999999999999998</c:v>
                </c:pt>
                <c:pt idx="17">
                  <c:v>0.4</c:v>
                </c:pt>
                <c:pt idx="18">
                  <c:v>5</c:v>
                </c:pt>
                <c:pt idx="19">
                  <c:v>4.2</c:v>
                </c:pt>
                <c:pt idx="20">
                  <c:v>2.1</c:v>
                </c:pt>
                <c:pt idx="21">
                  <c:v>2.2999999999999998</c:v>
                </c:pt>
                <c:pt idx="22">
                  <c:v>5.3</c:v>
                </c:pt>
                <c:pt idx="23">
                  <c:v>2.4</c:v>
                </c:pt>
                <c:pt idx="24">
                  <c:v>3</c:v>
                </c:pt>
                <c:pt idx="25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65F-463F-B9FC-52C4981AE1AB}"/>
            </c:ext>
          </c:extLst>
        </c:ser>
        <c:ser>
          <c:idx val="1"/>
          <c:order val="1"/>
          <c:tx>
            <c:strRef>
              <c:f>'non-wo'!$H$11</c:f>
              <c:strCache>
                <c:ptCount val="1"/>
                <c:pt idx="0">
                  <c:v>Non-Withholding</c:v>
                </c:pt>
              </c:strCache>
            </c:strRef>
          </c:tx>
          <c:marker>
            <c:symbol val="none"/>
          </c:marker>
          <c:dPt>
            <c:idx val="23"/>
            <c:spPr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65F-463F-B9FC-52C4981AE1AB}"/>
              </c:ext>
            </c:extLst>
          </c:dPt>
          <c:dPt>
            <c:idx val="24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65F-463F-B9FC-52C4981AE1AB}"/>
              </c:ext>
            </c:extLst>
          </c:dPt>
          <c:dPt>
            <c:idx val="25"/>
            <c:spPr>
              <a:ln>
                <a:prstDash val="dash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65F-463F-B9FC-52C4981AE1AB}"/>
              </c:ext>
            </c:extLst>
          </c:dPt>
          <c:cat>
            <c:numRef>
              <c:f>'non-wo'!$F$12:$F$37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'non-wo'!$H$12:$H$37</c:f>
              <c:numCache>
                <c:formatCode>_(* #,##0.0_);_(* \(#,##0.0\);_(* "-"??_);_(@_)</c:formatCode>
                <c:ptCount val="26"/>
                <c:pt idx="0">
                  <c:v>3.1</c:v>
                </c:pt>
                <c:pt idx="1">
                  <c:v>3.2</c:v>
                </c:pt>
                <c:pt idx="2">
                  <c:v>1</c:v>
                </c:pt>
                <c:pt idx="3">
                  <c:v>12.1</c:v>
                </c:pt>
                <c:pt idx="4">
                  <c:v>18.600000000000001</c:v>
                </c:pt>
                <c:pt idx="5">
                  <c:v>23.3</c:v>
                </c:pt>
                <c:pt idx="6">
                  <c:v>15.8</c:v>
                </c:pt>
                <c:pt idx="7">
                  <c:v>12.2</c:v>
                </c:pt>
                <c:pt idx="8">
                  <c:v>8.2000000000000011</c:v>
                </c:pt>
                <c:pt idx="9">
                  <c:v>-19.2</c:v>
                </c:pt>
                <c:pt idx="10">
                  <c:v>-3.9</c:v>
                </c:pt>
                <c:pt idx="11">
                  <c:v>11.4</c:v>
                </c:pt>
                <c:pt idx="12">
                  <c:v>32.700000000000003</c:v>
                </c:pt>
                <c:pt idx="13">
                  <c:v>20.3</c:v>
                </c:pt>
                <c:pt idx="14">
                  <c:v>11.6</c:v>
                </c:pt>
                <c:pt idx="15">
                  <c:v>2.8</c:v>
                </c:pt>
                <c:pt idx="16">
                  <c:v>-19.2</c:v>
                </c:pt>
                <c:pt idx="17">
                  <c:v>-17.5</c:v>
                </c:pt>
                <c:pt idx="18">
                  <c:v>14.3</c:v>
                </c:pt>
                <c:pt idx="19">
                  <c:v>8.2000000000000011</c:v>
                </c:pt>
                <c:pt idx="20">
                  <c:v>19.100000000000001</c:v>
                </c:pt>
                <c:pt idx="21">
                  <c:v>-10.1</c:v>
                </c:pt>
                <c:pt idx="22">
                  <c:v>20.5</c:v>
                </c:pt>
                <c:pt idx="23">
                  <c:v>0.9</c:v>
                </c:pt>
                <c:pt idx="24">
                  <c:v>-1.2</c:v>
                </c:pt>
                <c:pt idx="25">
                  <c:v>8.2000000000000011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65F-463F-B9FC-52C4981AE1AB}"/>
            </c:ext>
          </c:extLst>
        </c:ser>
        <c:dLbls/>
        <c:marker val="1"/>
        <c:axId val="57871360"/>
        <c:axId val="57881344"/>
      </c:lineChart>
      <c:catAx>
        <c:axId val="57871360"/>
        <c:scaling>
          <c:orientation val="minMax"/>
        </c:scaling>
        <c:axPos val="b"/>
        <c:numFmt formatCode="General" sourceLinked="1"/>
        <c:tickLblPos val="nextTo"/>
        <c:crossAx val="57881344"/>
        <c:crosses val="autoZero"/>
        <c:auto val="1"/>
        <c:lblAlgn val="ctr"/>
        <c:lblOffset val="100"/>
      </c:catAx>
      <c:valAx>
        <c:axId val="57881344"/>
        <c:scaling>
          <c:orientation val="minMax"/>
          <c:min val="-20"/>
        </c:scaling>
        <c:axPos val="l"/>
        <c:majorGridlines/>
        <c:numFmt formatCode="_(* #,##0.0_);_(* \(#,##0.0\);_(* &quot;-&quot;??_);_(@_)" sourceLinked="1"/>
        <c:tickLblPos val="nextTo"/>
        <c:crossAx val="578713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Change in Share of State GF Appropriations</a:t>
            </a:r>
          </a:p>
          <a:p>
            <a:pPr>
              <a:defRPr sz="1800"/>
            </a:pPr>
            <a:r>
              <a:rPr lang="en-US" sz="1800"/>
              <a:t>2006-08 to 2016-18 Bienniums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'budget chart'!$E$23</c:f>
              <c:strCache>
                <c:ptCount val="1"/>
                <c:pt idx="0">
                  <c:v>2006-08</c:v>
                </c:pt>
              </c:strCache>
            </c:strRef>
          </c:tx>
          <c:cat>
            <c:strRef>
              <c:f>'budget chart'!$D$24:$D$31</c:f>
              <c:strCache>
                <c:ptCount val="8"/>
                <c:pt idx="0">
                  <c:v>K-12 Ed.</c:v>
                </c:pt>
                <c:pt idx="1">
                  <c:v>DMAS Medicaid</c:v>
                </c:pt>
                <c:pt idx="2">
                  <c:v>Public Safety/Comp Bd</c:v>
                </c:pt>
                <c:pt idx="3">
                  <c:v>Higher Ed.</c:v>
                </c:pt>
                <c:pt idx="4">
                  <c:v>Other H&amp;HS</c:v>
                </c:pt>
                <c:pt idx="5">
                  <c:v>Capital Outlay</c:v>
                </c:pt>
                <c:pt idx="6">
                  <c:v>Debt Service</c:v>
                </c:pt>
                <c:pt idx="7">
                  <c:v>All Other</c:v>
                </c:pt>
              </c:strCache>
            </c:strRef>
          </c:cat>
          <c:val>
            <c:numRef>
              <c:f>'budget chart'!$E$24:$E$31</c:f>
              <c:numCache>
                <c:formatCode>0.0%</c:formatCode>
                <c:ptCount val="8"/>
                <c:pt idx="0">
                  <c:v>0.32864253933618587</c:v>
                </c:pt>
                <c:pt idx="1">
                  <c:v>0.13524033571424518</c:v>
                </c:pt>
                <c:pt idx="2">
                  <c:v>0.13118312564281776</c:v>
                </c:pt>
                <c:pt idx="3">
                  <c:v>0.10850763994249452</c:v>
                </c:pt>
                <c:pt idx="4">
                  <c:v>8.5448594466510958E-2</c:v>
                </c:pt>
                <c:pt idx="5">
                  <c:v>3.4185120153651209E-2</c:v>
                </c:pt>
                <c:pt idx="6">
                  <c:v>2.1391270747742681E-2</c:v>
                </c:pt>
                <c:pt idx="7">
                  <c:v>0.15540137399635193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2A-4047-A6BC-0B81E09F1A4A}"/>
            </c:ext>
          </c:extLst>
        </c:ser>
        <c:ser>
          <c:idx val="1"/>
          <c:order val="1"/>
          <c:tx>
            <c:strRef>
              <c:f>'budget chart'!$F$23</c:f>
              <c:strCache>
                <c:ptCount val="1"/>
                <c:pt idx="0">
                  <c:v>2016-18</c:v>
                </c:pt>
              </c:strCache>
            </c:strRef>
          </c:tx>
          <c:cat>
            <c:strRef>
              <c:f>'budget chart'!$D$24:$D$31</c:f>
              <c:strCache>
                <c:ptCount val="8"/>
                <c:pt idx="0">
                  <c:v>K-12 Ed.</c:v>
                </c:pt>
                <c:pt idx="1">
                  <c:v>DMAS Medicaid</c:v>
                </c:pt>
                <c:pt idx="2">
                  <c:v>Public Safety/Comp Bd</c:v>
                </c:pt>
                <c:pt idx="3">
                  <c:v>Higher Ed.</c:v>
                </c:pt>
                <c:pt idx="4">
                  <c:v>Other H&amp;HS</c:v>
                </c:pt>
                <c:pt idx="5">
                  <c:v>Capital Outlay</c:v>
                </c:pt>
                <c:pt idx="6">
                  <c:v>Debt Service</c:v>
                </c:pt>
                <c:pt idx="7">
                  <c:v>All Other</c:v>
                </c:pt>
              </c:strCache>
            </c:strRef>
          </c:cat>
          <c:val>
            <c:numRef>
              <c:f>'budget chart'!$F$24:$F$31</c:f>
              <c:numCache>
                <c:formatCode>0.0%</c:formatCode>
                <c:ptCount val="8"/>
                <c:pt idx="0">
                  <c:v>0.2975444571867325</c:v>
                </c:pt>
                <c:pt idx="1">
                  <c:v>0.21374641315529139</c:v>
                </c:pt>
                <c:pt idx="2">
                  <c:v>0.12860222568943708</c:v>
                </c:pt>
                <c:pt idx="3">
                  <c:v>0.10158337968135528</c:v>
                </c:pt>
                <c:pt idx="4">
                  <c:v>8.7447643141559186E-2</c:v>
                </c:pt>
                <c:pt idx="5">
                  <c:v>3.0269770097404676E-4</c:v>
                </c:pt>
                <c:pt idx="6">
                  <c:v>3.6943885260344637E-2</c:v>
                </c:pt>
                <c:pt idx="7">
                  <c:v>0.13382929818430603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2A-4047-A6BC-0B81E09F1A4A}"/>
            </c:ext>
          </c:extLst>
        </c:ser>
        <c:dLbls/>
        <c:axId val="57890688"/>
        <c:axId val="57892224"/>
      </c:barChart>
      <c:catAx>
        <c:axId val="57890688"/>
        <c:scaling>
          <c:orientation val="minMax"/>
        </c:scaling>
        <c:axPos val="b"/>
        <c:numFmt formatCode="General" sourceLinked="0"/>
        <c:tickLblPos val="nextTo"/>
        <c:crossAx val="57892224"/>
        <c:crosses val="autoZero"/>
        <c:auto val="1"/>
        <c:lblAlgn val="ctr"/>
        <c:lblOffset val="100"/>
      </c:catAx>
      <c:valAx>
        <c:axId val="57892224"/>
        <c:scaling>
          <c:orientation val="minMax"/>
        </c:scaling>
        <c:axPos val="l"/>
        <c:majorGridlines/>
        <c:numFmt formatCode="0.0%" sourceLinked="1"/>
        <c:tickLblPos val="nextTo"/>
        <c:crossAx val="5789068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800"/>
            </a:pPr>
            <a:r>
              <a:rPr lang="en-US" sz="2800" dirty="0"/>
              <a:t>GF Debt Service Continues</a:t>
            </a:r>
            <a:r>
              <a:rPr lang="en-US" sz="2800" baseline="0" dirty="0"/>
              <a:t> to Grow</a:t>
            </a:r>
            <a:endParaRPr lang="en-US" sz="28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debt!$T$7</c:f>
              <c:strCache>
                <c:ptCount val="1"/>
                <c:pt idx="0">
                  <c:v>GF Debt Service</c:v>
                </c:pt>
              </c:strCache>
            </c:strRef>
          </c:tx>
          <c:cat>
            <c:numRef>
              <c:f>debt!$S$8:$S$26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debt!$T$8:$T$26</c:f>
              <c:numCache>
                <c:formatCode>_("$"* #,##0_);_("$"* \(#,##0\);_("$"* "-"??_);_(@_)</c:formatCode>
                <c:ptCount val="19"/>
                <c:pt idx="0">
                  <c:v>200</c:v>
                </c:pt>
                <c:pt idx="1">
                  <c:v>222</c:v>
                </c:pt>
                <c:pt idx="2">
                  <c:v>234</c:v>
                </c:pt>
                <c:pt idx="3">
                  <c:v>223</c:v>
                </c:pt>
                <c:pt idx="4">
                  <c:v>247</c:v>
                </c:pt>
                <c:pt idx="5">
                  <c:v>236</c:v>
                </c:pt>
                <c:pt idx="6">
                  <c:v>284</c:v>
                </c:pt>
                <c:pt idx="7">
                  <c:v>321</c:v>
                </c:pt>
                <c:pt idx="8">
                  <c:v>387</c:v>
                </c:pt>
                <c:pt idx="9">
                  <c:v>434</c:v>
                </c:pt>
                <c:pt idx="10">
                  <c:v>479</c:v>
                </c:pt>
                <c:pt idx="11">
                  <c:v>542</c:v>
                </c:pt>
                <c:pt idx="12">
                  <c:v>572</c:v>
                </c:pt>
                <c:pt idx="13">
                  <c:v>605</c:v>
                </c:pt>
                <c:pt idx="14">
                  <c:v>610</c:v>
                </c:pt>
                <c:pt idx="15">
                  <c:v>672</c:v>
                </c:pt>
                <c:pt idx="16">
                  <c:v>675</c:v>
                </c:pt>
                <c:pt idx="17">
                  <c:v>734.9</c:v>
                </c:pt>
                <c:pt idx="18">
                  <c:v>766.3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A9-430A-8DF8-85085557DCCF}"/>
            </c:ext>
          </c:extLst>
        </c:ser>
        <c:dLbls/>
        <c:axId val="58083584"/>
        <c:axId val="58085376"/>
      </c:barChart>
      <c:catAx>
        <c:axId val="58083584"/>
        <c:scaling>
          <c:orientation val="minMax"/>
        </c:scaling>
        <c:axPos val="b"/>
        <c:numFmt formatCode="General" sourceLinked="1"/>
        <c:tickLblPos val="nextTo"/>
        <c:crossAx val="58085376"/>
        <c:crosses val="autoZero"/>
        <c:auto val="1"/>
        <c:lblAlgn val="ctr"/>
        <c:lblOffset val="100"/>
      </c:catAx>
      <c:valAx>
        <c:axId val="58085376"/>
        <c:scaling>
          <c:orientation val="minMax"/>
        </c:scaling>
        <c:axPos val="l"/>
        <c:majorGridlines/>
        <c:numFmt formatCode="_(&quot;$&quot;* #,##0_);_(&quot;$&quot;* \(#,##0\);_(&quot;$&quot;* &quot;-&quot;??_);_(@_)" sourceLinked="1"/>
        <c:tickLblPos val="nextTo"/>
        <c:crossAx val="580835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/>
              <a:t>2016 Session State Per Pupil K-12 Direct Aid Funding</a:t>
            </a:r>
          </a:p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/>
              <a:t>Nominal and Inflation-Adjusted (CPI $2005)</a:t>
            </a: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'2016 enrolled'!$R$5</c:f>
              <c:strCache>
                <c:ptCount val="1"/>
                <c:pt idx="0">
                  <c:v>State Per Pupil K-12 Funding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'2016 enrolled'!$Q$6:$Q$19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'2016 enrolled'!$R$6:$R$19</c:f>
              <c:numCache>
                <c:formatCode>"$"#,##0</c:formatCode>
                <c:ptCount val="14"/>
                <c:pt idx="0">
                  <c:v>4083.9823572507494</c:v>
                </c:pt>
                <c:pt idx="1">
                  <c:v>4381.8961000409881</c:v>
                </c:pt>
                <c:pt idx="2">
                  <c:v>4868.4247646677904</c:v>
                </c:pt>
                <c:pt idx="3">
                  <c:v>4965.5863334161186</c:v>
                </c:pt>
                <c:pt idx="4">
                  <c:v>5274</c:v>
                </c:pt>
                <c:pt idx="5">
                  <c:v>5000</c:v>
                </c:pt>
                <c:pt idx="6">
                  <c:v>4513</c:v>
                </c:pt>
                <c:pt idx="7">
                  <c:v>4546</c:v>
                </c:pt>
                <c:pt idx="8">
                  <c:v>4804</c:v>
                </c:pt>
                <c:pt idx="9">
                  <c:v>4862</c:v>
                </c:pt>
                <c:pt idx="10">
                  <c:v>5027.8509658624025</c:v>
                </c:pt>
                <c:pt idx="11">
                  <c:v>5077.126811681891</c:v>
                </c:pt>
                <c:pt idx="12">
                  <c:v>5324.5668068812183</c:v>
                </c:pt>
                <c:pt idx="13">
                  <c:v>5504.9866951614495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9F-4F1A-921E-8DAD264F738D}"/>
            </c:ext>
          </c:extLst>
        </c:ser>
        <c:ser>
          <c:idx val="1"/>
          <c:order val="1"/>
          <c:tx>
            <c:strRef>
              <c:f>'2016 enrolled'!$S$5</c:f>
              <c:strCache>
                <c:ptCount val="1"/>
                <c:pt idx="0">
                  <c:v>Inflation-Adjusted State Per Pupil K-12 Funding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9F-4F1A-921E-8DAD264F73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'2016 enrolled'!$Q$6:$Q$19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'2016 enrolled'!$S$6:$S$19</c:f>
              <c:numCache>
                <c:formatCode>"$"#,##0</c:formatCode>
                <c:ptCount val="14"/>
                <c:pt idx="0">
                  <c:v>4083.9823572507494</c:v>
                </c:pt>
                <c:pt idx="1">
                  <c:v>4215.3840482394298</c:v>
                </c:pt>
                <c:pt idx="2">
                  <c:v>4561.6555833965413</c:v>
                </c:pt>
                <c:pt idx="3">
                  <c:v>4480.5450995020292</c:v>
                </c:pt>
                <c:pt idx="4">
                  <c:v>4711.2444201794406</c:v>
                </c:pt>
                <c:pt idx="5">
                  <c:v>4377.1516228440014</c:v>
                </c:pt>
                <c:pt idx="6">
                  <c:v>3836.2433601904031</c:v>
                </c:pt>
                <c:pt idx="7">
                  <c:v>3798.6017629211915</c:v>
                </c:pt>
                <c:pt idx="8">
                  <c:v>3949.9575765878208</c:v>
                </c:pt>
                <c:pt idx="9">
                  <c:v>3933.684146039147</c:v>
                </c:pt>
                <c:pt idx="10">
                  <c:v>4039.3936218899871</c:v>
                </c:pt>
                <c:pt idx="11">
                  <c:v>4046.3501582449589</c:v>
                </c:pt>
                <c:pt idx="12">
                  <c:v>4150.1958026362699</c:v>
                </c:pt>
                <c:pt idx="13">
                  <c:v>4179.2614109935921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9F-4F1A-921E-8DAD264F738D}"/>
            </c:ext>
          </c:extLst>
        </c:ser>
        <c:dLbls>
          <c:showVal val="1"/>
        </c:dLbls>
        <c:gapWidth val="219"/>
        <c:overlap val="-27"/>
        <c:axId val="58160640"/>
        <c:axId val="58162176"/>
      </c:barChart>
      <c:catAx>
        <c:axId val="58160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162176"/>
        <c:crosses val="autoZero"/>
        <c:auto val="1"/>
        <c:lblAlgn val="ctr"/>
        <c:lblOffset val="100"/>
      </c:catAx>
      <c:valAx>
        <c:axId val="581621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160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 dirty="0"/>
              <a:t>VRS Teacher Rates Needed Vs. Paid 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'teachers only'!$V$9</c:f>
              <c:strCache>
                <c:ptCount val="1"/>
                <c:pt idx="0">
                  <c:v>Rate Paid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only'!$U$10:$U$27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only'!$V$10:$V$27</c:f>
              <c:numCache>
                <c:formatCode>0.00%</c:formatCode>
                <c:ptCount val="18"/>
                <c:pt idx="0">
                  <c:v>7.5400000000000009E-2</c:v>
                </c:pt>
                <c:pt idx="1">
                  <c:v>3.5999999999999997E-2</c:v>
                </c:pt>
                <c:pt idx="2">
                  <c:v>3.7700000000000004E-2</c:v>
                </c:pt>
                <c:pt idx="3">
                  <c:v>3.7700000000000004E-2</c:v>
                </c:pt>
                <c:pt idx="4">
                  <c:v>6.0299999999999999E-2</c:v>
                </c:pt>
                <c:pt idx="5">
                  <c:v>6.6199999999999995E-2</c:v>
                </c:pt>
                <c:pt idx="6">
                  <c:v>9.2000000000000026E-2</c:v>
                </c:pt>
                <c:pt idx="7">
                  <c:v>0.10299999999999998</c:v>
                </c:pt>
                <c:pt idx="8">
                  <c:v>8.8100000000000039E-2</c:v>
                </c:pt>
                <c:pt idx="9">
                  <c:v>8.8100000000000039E-2</c:v>
                </c:pt>
                <c:pt idx="10">
                  <c:v>3.9300000000000002E-2</c:v>
                </c:pt>
                <c:pt idx="11">
                  <c:v>6.3299999999999995E-2</c:v>
                </c:pt>
                <c:pt idx="12">
                  <c:v>0.11660000000000001</c:v>
                </c:pt>
                <c:pt idx="13">
                  <c:v>0.11660000000000001</c:v>
                </c:pt>
                <c:pt idx="14">
                  <c:v>0.14500000000000002</c:v>
                </c:pt>
                <c:pt idx="15">
                  <c:v>0.1406</c:v>
                </c:pt>
                <c:pt idx="16">
                  <c:v>0.14660000000000001</c:v>
                </c:pt>
                <c:pt idx="17">
                  <c:v>0.16320000000000001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5B-4971-BD5F-7ED0B31BDC74}"/>
            </c:ext>
          </c:extLst>
        </c:ser>
        <c:ser>
          <c:idx val="1"/>
          <c:order val="1"/>
          <c:tx>
            <c:strRef>
              <c:f>'teachers only'!$W$9</c:f>
              <c:strCache>
                <c:ptCount val="1"/>
                <c:pt idx="0">
                  <c:v>Certified Rate Needed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only'!$U$10:$U$27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only'!$W$10:$W$27</c:f>
              <c:numCache>
                <c:formatCode>0.00%</c:formatCode>
                <c:ptCount val="18"/>
                <c:pt idx="0">
                  <c:v>7.5400000000000009E-2</c:v>
                </c:pt>
                <c:pt idx="1">
                  <c:v>4.2400000000000007E-2</c:v>
                </c:pt>
                <c:pt idx="2">
                  <c:v>4.2400000000000007E-2</c:v>
                </c:pt>
                <c:pt idx="3">
                  <c:v>4.2400000000000007E-2</c:v>
                </c:pt>
                <c:pt idx="4">
                  <c:v>8.1000000000000003E-2</c:v>
                </c:pt>
                <c:pt idx="5">
                  <c:v>8.1000000000000003E-2</c:v>
                </c:pt>
                <c:pt idx="6">
                  <c:v>0.1118</c:v>
                </c:pt>
                <c:pt idx="7">
                  <c:v>0.1118</c:v>
                </c:pt>
                <c:pt idx="8">
                  <c:v>0.11840000000000002</c:v>
                </c:pt>
                <c:pt idx="9">
                  <c:v>0.11840000000000002</c:v>
                </c:pt>
                <c:pt idx="10">
                  <c:v>0.12909999999999999</c:v>
                </c:pt>
                <c:pt idx="11">
                  <c:v>0.12909999999999999</c:v>
                </c:pt>
                <c:pt idx="12">
                  <c:v>0.16769999999999999</c:v>
                </c:pt>
                <c:pt idx="13">
                  <c:v>0.16769999999999999</c:v>
                </c:pt>
                <c:pt idx="14">
                  <c:v>0.18200000000000002</c:v>
                </c:pt>
                <c:pt idx="15">
                  <c:v>0.17640000000000003</c:v>
                </c:pt>
                <c:pt idx="16">
                  <c:v>0.16320000000000001</c:v>
                </c:pt>
                <c:pt idx="17">
                  <c:v>0.16320000000000001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5B-4971-BD5F-7ED0B31BDC74}"/>
            </c:ext>
          </c:extLst>
        </c:ser>
        <c:dLbls/>
        <c:marker val="1"/>
        <c:axId val="58185216"/>
        <c:axId val="58186752"/>
      </c:lineChart>
      <c:catAx>
        <c:axId val="581852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186752"/>
        <c:crosses val="autoZero"/>
        <c:auto val="1"/>
        <c:lblAlgn val="ctr"/>
        <c:lblOffset val="100"/>
      </c:catAx>
      <c:valAx>
        <c:axId val="581867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18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VRS Teacher Contributions Needed Vs. Paid ($ Mil.) </a:t>
            </a:r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'teachers only'!$R$9</c:f>
              <c:strCache>
                <c:ptCount val="1"/>
                <c:pt idx="0">
                  <c:v>Contribution Paid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only'!$Q$10:$Q$27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only'!$R$10:$R$27</c:f>
              <c:numCache>
                <c:formatCode>"$"#,##0</c:formatCode>
                <c:ptCount val="18"/>
                <c:pt idx="0">
                  <c:v>347936183</c:v>
                </c:pt>
                <c:pt idx="1">
                  <c:v>176898386</c:v>
                </c:pt>
                <c:pt idx="2">
                  <c:v>195040856</c:v>
                </c:pt>
                <c:pt idx="3">
                  <c:v>205166928</c:v>
                </c:pt>
                <c:pt idx="4">
                  <c:v>349947357</c:v>
                </c:pt>
                <c:pt idx="5">
                  <c:v>408528398</c:v>
                </c:pt>
                <c:pt idx="6">
                  <c:v>603704741</c:v>
                </c:pt>
                <c:pt idx="7">
                  <c:v>706221849</c:v>
                </c:pt>
                <c:pt idx="8">
                  <c:v>629497435</c:v>
                </c:pt>
                <c:pt idx="9">
                  <c:v>450217607</c:v>
                </c:pt>
                <c:pt idx="10">
                  <c:v>271306162</c:v>
                </c:pt>
                <c:pt idx="11">
                  <c:v>443078023</c:v>
                </c:pt>
                <c:pt idx="12">
                  <c:v>837028190</c:v>
                </c:pt>
                <c:pt idx="13">
                  <c:v>852698700</c:v>
                </c:pt>
                <c:pt idx="14">
                  <c:v>1078065087</c:v>
                </c:pt>
                <c:pt idx="15">
                  <c:v>1072020390</c:v>
                </c:pt>
                <c:pt idx="16">
                  <c:v>1146284556</c:v>
                </c:pt>
                <c:pt idx="17">
                  <c:v>1308637530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65-4122-A458-E82B9CD04AD5}"/>
            </c:ext>
          </c:extLst>
        </c:ser>
        <c:ser>
          <c:idx val="1"/>
          <c:order val="1"/>
          <c:tx>
            <c:strRef>
              <c:f>'teachers only'!$S$9</c:f>
              <c:strCache>
                <c:ptCount val="1"/>
                <c:pt idx="0">
                  <c:v>Certified Contribution Needed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'teachers only'!$Q$10:$Q$27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'teachers only'!$S$10:$S$27</c:f>
              <c:numCache>
                <c:formatCode>"$"#,##0</c:formatCode>
                <c:ptCount val="18"/>
                <c:pt idx="0">
                  <c:v>347936183</c:v>
                </c:pt>
                <c:pt idx="1">
                  <c:v>208346988</c:v>
                </c:pt>
                <c:pt idx="2">
                  <c:v>219356294</c:v>
                </c:pt>
                <c:pt idx="3">
                  <c:v>230744767</c:v>
                </c:pt>
                <c:pt idx="4">
                  <c:v>470078539</c:v>
                </c:pt>
                <c:pt idx="5">
                  <c:v>499861030</c:v>
                </c:pt>
                <c:pt idx="6">
                  <c:v>733632500</c:v>
                </c:pt>
                <c:pt idx="7">
                  <c:v>766559250</c:v>
                </c:pt>
                <c:pt idx="8">
                  <c:v>845998823</c:v>
                </c:pt>
                <c:pt idx="9">
                  <c:v>839549682</c:v>
                </c:pt>
                <c:pt idx="10">
                  <c:v>891237291</c:v>
                </c:pt>
                <c:pt idx="11">
                  <c:v>903655177</c:v>
                </c:pt>
                <c:pt idx="12">
                  <c:v>1203856153</c:v>
                </c:pt>
                <c:pt idx="13">
                  <c:v>1226394272</c:v>
                </c:pt>
                <c:pt idx="14">
                  <c:v>1353157557</c:v>
                </c:pt>
                <c:pt idx="15">
                  <c:v>1344981486</c:v>
                </c:pt>
                <c:pt idx="16">
                  <c:v>1276082126</c:v>
                </c:pt>
                <c:pt idx="17">
                  <c:v>1308637531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65-4122-A458-E82B9CD04AD5}"/>
            </c:ext>
          </c:extLst>
        </c:ser>
        <c:dLbls/>
        <c:marker val="1"/>
        <c:axId val="57938688"/>
        <c:axId val="57940224"/>
      </c:lineChart>
      <c:catAx>
        <c:axId val="57938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7940224"/>
        <c:crosses val="autoZero"/>
        <c:auto val="1"/>
        <c:lblAlgn val="ctr"/>
        <c:lblOffset val="100"/>
      </c:catAx>
      <c:valAx>
        <c:axId val="579402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793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VA</a:t>
            </a:r>
            <a:r>
              <a:rPr lang="en-US" sz="1200" baseline="0" dirty="0"/>
              <a:t> Public K-12</a:t>
            </a:r>
            <a:r>
              <a:rPr lang="en-US" sz="1200" dirty="0"/>
              <a:t> Student Population by Race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'2014'!$B$47</c:f>
              <c:strCache>
                <c:ptCount val="1"/>
                <c:pt idx="0">
                  <c:v>2003-04</c:v>
                </c:pt>
              </c:strCache>
            </c:strRef>
          </c:tx>
          <c:cat>
            <c:strRef>
              <c:f>'2014'!$A$48:$A$52</c:f>
              <c:strCache>
                <c:ptCount val="5"/>
                <c:pt idx="0">
                  <c:v>Am-Indian/Asian</c:v>
                </c:pt>
                <c:pt idx="1">
                  <c:v>Hispanic</c:v>
                </c:pt>
                <c:pt idx="2">
                  <c:v>Black</c:v>
                </c:pt>
                <c:pt idx="3">
                  <c:v>White</c:v>
                </c:pt>
                <c:pt idx="4">
                  <c:v>Unspecified/2 or more</c:v>
                </c:pt>
              </c:strCache>
            </c:strRef>
          </c:cat>
          <c:val>
            <c:numRef>
              <c:f>'2014'!$B$48:$B$52</c:f>
              <c:numCache>
                <c:formatCode>0.0%</c:formatCode>
                <c:ptCount val="5"/>
                <c:pt idx="0">
                  <c:v>4.9481889873565506E-2</c:v>
                </c:pt>
                <c:pt idx="1">
                  <c:v>6.499873590704458E-2</c:v>
                </c:pt>
                <c:pt idx="2">
                  <c:v>0.26839759209190167</c:v>
                </c:pt>
                <c:pt idx="3">
                  <c:v>0.60658151467733712</c:v>
                </c:pt>
                <c:pt idx="4">
                  <c:v>1.0540267450152319E-2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48-41F1-ADB2-9ADD4D1D385F}"/>
            </c:ext>
          </c:extLst>
        </c:ser>
        <c:ser>
          <c:idx val="1"/>
          <c:order val="1"/>
          <c:tx>
            <c:strRef>
              <c:f>'2014'!$C$47</c:f>
              <c:strCache>
                <c:ptCount val="1"/>
                <c:pt idx="0">
                  <c:v>2013-14</c:v>
                </c:pt>
              </c:strCache>
            </c:strRef>
          </c:tx>
          <c:cat>
            <c:strRef>
              <c:f>'2014'!$A$48:$A$52</c:f>
              <c:strCache>
                <c:ptCount val="5"/>
                <c:pt idx="0">
                  <c:v>Am-Indian/Asian</c:v>
                </c:pt>
                <c:pt idx="1">
                  <c:v>Hispanic</c:v>
                </c:pt>
                <c:pt idx="2">
                  <c:v>Black</c:v>
                </c:pt>
                <c:pt idx="3">
                  <c:v>White</c:v>
                </c:pt>
                <c:pt idx="4">
                  <c:v>Unspecified/2 or more</c:v>
                </c:pt>
              </c:strCache>
            </c:strRef>
          </c:cat>
          <c:val>
            <c:numRef>
              <c:f>'2014'!$C$48:$C$52</c:f>
              <c:numCache>
                <c:formatCode>0.0%</c:formatCode>
                <c:ptCount val="5"/>
                <c:pt idx="0">
                  <c:v>6.7984071755642347E-2</c:v>
                </c:pt>
                <c:pt idx="1">
                  <c:v>0.13059039749923654</c:v>
                </c:pt>
                <c:pt idx="2">
                  <c:v>0.23243769684498244</c:v>
                </c:pt>
                <c:pt idx="3">
                  <c:v>0.52180630061026856</c:v>
                </c:pt>
                <c:pt idx="4">
                  <c:v>4.718153328987363E-2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48-41F1-ADB2-9ADD4D1D385F}"/>
            </c:ext>
          </c:extLst>
        </c:ser>
        <c:dLbls/>
        <c:axId val="58672640"/>
        <c:axId val="58674176"/>
      </c:barChart>
      <c:catAx>
        <c:axId val="58672640"/>
        <c:scaling>
          <c:orientation val="minMax"/>
        </c:scaling>
        <c:axPos val="b"/>
        <c:numFmt formatCode="General" sourceLinked="0"/>
        <c:tickLblPos val="nextTo"/>
        <c:crossAx val="58674176"/>
        <c:crosses val="autoZero"/>
        <c:auto val="1"/>
        <c:lblAlgn val="ctr"/>
        <c:lblOffset val="100"/>
      </c:catAx>
      <c:valAx>
        <c:axId val="58674176"/>
        <c:scaling>
          <c:orientation val="minMax"/>
        </c:scaling>
        <c:axPos val="l"/>
        <c:majorGridlines/>
        <c:numFmt formatCode="0.0%" sourceLinked="1"/>
        <c:tickLblPos val="nextTo"/>
        <c:crossAx val="5867264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% Free Lunch Students Growing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'free lunch'!$E$10</c:f>
              <c:strCache>
                <c:ptCount val="1"/>
                <c:pt idx="0">
                  <c:v>Percentage of Free Lunch Students in VA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'free lunch'!$D$12:$D$20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'free lunch'!$E$12:$E$20</c:f>
              <c:numCache>
                <c:formatCode>0.0%</c:formatCode>
                <c:ptCount val="9"/>
                <c:pt idx="0">
                  <c:v>0.26</c:v>
                </c:pt>
                <c:pt idx="1">
                  <c:v>0.27300000000000002</c:v>
                </c:pt>
                <c:pt idx="2">
                  <c:v>0.3010000000000001</c:v>
                </c:pt>
                <c:pt idx="3">
                  <c:v>0.32100000000000006</c:v>
                </c:pt>
                <c:pt idx="4">
                  <c:v>0.32900000000000007</c:v>
                </c:pt>
                <c:pt idx="5">
                  <c:v>0.33500000000000008</c:v>
                </c:pt>
                <c:pt idx="6">
                  <c:v>0.34470000000000001</c:v>
                </c:pt>
                <c:pt idx="7">
                  <c:v>0.3524000000000001</c:v>
                </c:pt>
                <c:pt idx="8">
                  <c:v>0.3590000000000001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D5-402B-8749-B56DAD1F81D8}"/>
            </c:ext>
          </c:extLst>
        </c:ser>
        <c:dLbls>
          <c:showVal val="1"/>
        </c:dLbls>
        <c:axId val="58686848"/>
        <c:axId val="58709120"/>
      </c:barChart>
      <c:catAx>
        <c:axId val="58686848"/>
        <c:scaling>
          <c:orientation val="minMax"/>
        </c:scaling>
        <c:axPos val="b"/>
        <c:numFmt formatCode="General" sourceLinked="1"/>
        <c:tickLblPos val="nextTo"/>
        <c:crossAx val="58709120"/>
        <c:crosses val="autoZero"/>
        <c:auto val="1"/>
        <c:lblAlgn val="ctr"/>
        <c:lblOffset val="100"/>
      </c:catAx>
      <c:valAx>
        <c:axId val="58709120"/>
        <c:scaling>
          <c:orientation val="minMax"/>
        </c:scaling>
        <c:axPos val="l"/>
        <c:majorGridlines/>
        <c:numFmt formatCode="0.0%" sourceLinked="1"/>
        <c:tickLblPos val="nextTo"/>
        <c:crossAx val="58686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0.05174</cdr:y>
    </cdr:from>
    <cdr:to>
      <cdr:x>0.10726</cdr:x>
      <cdr:y>0.11813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80962" y="304800"/>
          <a:ext cx="914400" cy="391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Times New Roman" pitchFamily="18" charset="0"/>
              <a:cs typeface="Times New Roman" pitchFamily="18" charset="0"/>
            </a:rPr>
            <a:t>($ Mil.)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0.68588</cdr:x>
      <cdr:y>0.51409</cdr:y>
    </cdr:from>
    <cdr:to>
      <cdr:x>0.82779</cdr:x>
      <cdr:y>0.60042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19600" y="1361373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Rates Paid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0.5636</cdr:x>
      <cdr:y>0.25085</cdr:y>
    </cdr:from>
    <cdr:to>
      <cdr:x>0.77083</cdr:x>
      <cdr:y>0.2963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5866" y="1419249"/>
          <a:ext cx="1800166" cy="2571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State Individual Income Tax</a:t>
          </a:r>
        </a:p>
      </cdr:txBody>
    </cdr:sp>
  </cdr:relSizeAnchor>
  <cdr:relSizeAnchor xmlns:cdr="http://schemas.openxmlformats.org/drawingml/2006/chartDrawing">
    <cdr:from>
      <cdr:x>0.76316</cdr:x>
      <cdr:y>0.72896</cdr:y>
    </cdr:from>
    <cdr:to>
      <cdr:x>0.93969</cdr:x>
      <cdr:y>0.79293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29400" y="4124327"/>
          <a:ext cx="15335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Local Real Estate</a:t>
          </a:r>
          <a:r>
            <a:rPr lang="en-US" sz="1200" baseline="0">
              <a:latin typeface="Times New Roman" panose="02020603050405020304" pitchFamily="18" charset="0"/>
              <a:cs typeface="Times New Roman" panose="02020603050405020304" pitchFamily="18" charset="0"/>
            </a:rPr>
            <a:t> Tax</a:t>
          </a:r>
          <a:endParaRPr lang="en-US" sz="12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0.83553</cdr:x>
      <cdr:y>0.58923</cdr:y>
    </cdr:from>
    <cdr:to>
      <cdr:x>0.94079</cdr:x>
      <cdr:y>0.75084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58051" y="3333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BDB1-0F6C-4BEE-9614-B20940313ECA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AA2D1-03AC-4315-A80D-E5A574669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0FCB5-B5FB-4038-A057-D21B9AF17573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85E84-86D5-414A-91AC-504208261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Rates</a:t>
            </a:r>
            <a:r>
              <a:rPr lang="en-US" baseline="0" dirty="0"/>
              <a:t> reduced from changing investment returns and amortization years, delaying or making partial payments.   Unfunded liabilities for teacher plan are about $21 billion or about 70 percent </a:t>
            </a:r>
            <a:r>
              <a:rPr lang="en-US" baseline="0"/>
              <a:t>funded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418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657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352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12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313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098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90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85E84-86D5-414A-91AC-50420826137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92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FA99-A44D-4F81-8D71-FC22125F99E0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8285F-FF0C-4F98-9C05-B5EB24291843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86D1-DFDD-44E0-AF9D-0CA00E0F9F00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9E91-79C2-41D1-AC29-0BE717CE7067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276F-1EE9-4D3E-AFA8-CB75D8C0AFA4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09CF-8EF6-4D46-8455-6606B6174BBF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DF18-71F9-47CD-9B3F-72D16FC37197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7C5-33BE-49AC-9BFC-17DF906B887D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91DB-D476-4E8D-A2CF-C0FB6C29E17E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37F6-A897-4F87-BBB9-F0CDB5C5D5F2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20B69-A8E9-4F2D-9692-04F9E0692DAB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AC52-E58F-4791-8C70-27C9266B0F8D}" type="datetime1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4160A-B398-445E-B430-7F2611F95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Outlook for State Financing of 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Virginia K-12 Public Education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Virginia Association of School Superintendents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Fiscal Analytics, Ltd.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December 13/15,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9954329"/>
              </p:ext>
            </p:extLst>
          </p:nvPr>
        </p:nvGraphicFramePr>
        <p:xfrm>
          <a:off x="838200" y="381000"/>
          <a:ext cx="7696200" cy="5791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8526">
                  <a:extLst>
                    <a:ext uri="{9D8B030D-6E8A-4147-A177-3AD203B41FA5}">
                      <a16:colId xmlns:a16="http://schemas.microsoft.com/office/drawing/2014/main" xmlns="" val="577389331"/>
                    </a:ext>
                  </a:extLst>
                </a:gridCol>
                <a:gridCol w="1103837">
                  <a:extLst>
                    <a:ext uri="{9D8B030D-6E8A-4147-A177-3AD203B41FA5}">
                      <a16:colId xmlns:a16="http://schemas.microsoft.com/office/drawing/2014/main" xmlns="" val="785398395"/>
                    </a:ext>
                  </a:extLst>
                </a:gridCol>
                <a:gridCol w="1103837">
                  <a:extLst>
                    <a:ext uri="{9D8B030D-6E8A-4147-A177-3AD203B41FA5}">
                      <a16:colId xmlns:a16="http://schemas.microsoft.com/office/drawing/2014/main" xmlns="" val="589648946"/>
                    </a:ext>
                  </a:extLst>
                </a:gridCol>
              </a:tblGrid>
              <a:tr h="42110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Identified “Mandatory”</a:t>
                      </a:r>
                      <a:r>
                        <a:rPr lang="en-US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2016-18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Budget Increases ($ Mil.)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5975040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SFC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94598048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Medicaid Utilization &amp; Inflation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$280.6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$255.1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87245018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Child Services Act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$58.7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$58.7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93425921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DSS Mandated Reinvestment in Child Welfare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$5.5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65775388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DBHDS - Special Hospital Costs at MH State Facilities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$3.9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58168354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Involuntary Civil Commitment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$0.6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21209732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Direct Inmate Health 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$29.9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$29.9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69907138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DOC: Impact of FLSA Overtime Rule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$2.6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59873445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Additional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IT Costs/Backfill HAVA Funds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$3.0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$2.8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87699759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Employee Health Insurance Premium Adj.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$9.9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$9.9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48925129"/>
                  </a:ext>
                </a:extLst>
              </a:tr>
              <a:tr h="488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Mandatory Statutory Budget Pressures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$382.1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$369.0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6428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953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647138" y="62039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4013933"/>
              </p:ext>
            </p:extLst>
          </p:nvPr>
        </p:nvGraphicFramePr>
        <p:xfrm>
          <a:off x="644801" y="381000"/>
          <a:ext cx="8041999" cy="6054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3521">
                  <a:extLst>
                    <a:ext uri="{9D8B030D-6E8A-4147-A177-3AD203B41FA5}">
                      <a16:colId xmlns:a16="http://schemas.microsoft.com/office/drawing/2014/main" xmlns="" val="1919133289"/>
                    </a:ext>
                  </a:extLst>
                </a:gridCol>
                <a:gridCol w="1010317">
                  <a:extLst>
                    <a:ext uri="{9D8B030D-6E8A-4147-A177-3AD203B41FA5}">
                      <a16:colId xmlns:a16="http://schemas.microsoft.com/office/drawing/2014/main" xmlns="" val="594499693"/>
                    </a:ext>
                  </a:extLst>
                </a:gridCol>
                <a:gridCol w="1010317">
                  <a:extLst>
                    <a:ext uri="{9D8B030D-6E8A-4147-A177-3AD203B41FA5}">
                      <a16:colId xmlns:a16="http://schemas.microsoft.com/office/drawing/2014/main" xmlns="" val="4207599478"/>
                    </a:ext>
                  </a:extLst>
                </a:gridCol>
                <a:gridCol w="997844">
                  <a:extLst>
                    <a:ext uri="{9D8B030D-6E8A-4147-A177-3AD203B41FA5}">
                      <a16:colId xmlns:a16="http://schemas.microsoft.com/office/drawing/2014/main" xmlns="" val="2059636537"/>
                    </a:ext>
                  </a:extLst>
                </a:gridCol>
              </a:tblGrid>
              <a:tr h="74087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2016-18 Budget Outlook Summary </a:t>
                      </a:r>
                    </a:p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Including</a:t>
                      </a:r>
                      <a:r>
                        <a:rPr lang="en-US" sz="24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House and Senate Projections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1129181621"/>
                  </a:ext>
                </a:extLst>
              </a:tr>
              <a:tr h="5431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2017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2018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Biennium</a:t>
                      </a:r>
                      <a:endParaRPr lang="en-US" sz="14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3028310130"/>
                  </a:ext>
                </a:extLst>
              </a:tr>
              <a:tr h="342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 Revenue Shortfall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$861.4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$654.3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$1,515.7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2026898471"/>
                  </a:ext>
                </a:extLst>
              </a:tr>
              <a:tr h="342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Governor's Saving's Plan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-$875.2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-$819.0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2726264511"/>
                  </a:ext>
                </a:extLst>
              </a:tr>
              <a:tr h="342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Potential Rainy Day Fund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-$225.0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-$225.0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3278498965"/>
                  </a:ext>
                </a:extLst>
              </a:tr>
              <a:tr h="3424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Additional Salary Contingency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-$221.3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-$221.3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1818538787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 Additional  Mandatory/Statutory Spending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$249.4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$369.0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3012238860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Senate Additional Mandatory/Statutory Spending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$126.8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$255.3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1381099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 Net Remaining  Shortfall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$105.8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$513.6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$619.4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3818629962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Senate Net Remaining  Shortfall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$113.0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$519.5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$632.5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1459436209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 Additional Est. Revenues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838854745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Senate Additional Est. Revenues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$224.6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2380640384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Shortfall House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-$8.6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$401.8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$393.2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2113750987"/>
                  </a:ext>
                </a:extLst>
              </a:tr>
              <a:tr h="425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Shortfall Senate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-$106.4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$514.3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$407.9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51" marR="9351" marT="9351" marB="0" anchor="b"/>
                </a:tc>
                <a:extLst>
                  <a:ext uri="{0D108BD9-81ED-4DB2-BD59-A6C34878D82A}">
                    <a16:rowId xmlns:a16="http://schemas.microsoft.com/office/drawing/2014/main" xmlns="" val="85040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73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4073907"/>
              </p:ext>
            </p:extLst>
          </p:nvPr>
        </p:nvGraphicFramePr>
        <p:xfrm>
          <a:off x="762001" y="304800"/>
          <a:ext cx="7924799" cy="5898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1551">
                  <a:extLst>
                    <a:ext uri="{9D8B030D-6E8A-4147-A177-3AD203B41FA5}">
                      <a16:colId xmlns:a16="http://schemas.microsoft.com/office/drawing/2014/main" xmlns="" val="2959292741"/>
                    </a:ext>
                  </a:extLst>
                </a:gridCol>
                <a:gridCol w="1136624">
                  <a:extLst>
                    <a:ext uri="{9D8B030D-6E8A-4147-A177-3AD203B41FA5}">
                      <a16:colId xmlns:a16="http://schemas.microsoft.com/office/drawing/2014/main" xmlns="" val="2035760629"/>
                    </a:ext>
                  </a:extLst>
                </a:gridCol>
                <a:gridCol w="1136624">
                  <a:extLst>
                    <a:ext uri="{9D8B030D-6E8A-4147-A177-3AD203B41FA5}">
                      <a16:colId xmlns:a16="http://schemas.microsoft.com/office/drawing/2014/main" xmlns="" val="1010479496"/>
                    </a:ext>
                  </a:extLst>
                </a:gridCol>
              </a:tblGrid>
              <a:tr h="77425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Possible</a:t>
                      </a:r>
                      <a:r>
                        <a:rPr lang="en-US" sz="24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Strategies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Address FY 2018 Shortfall    ($ Mil.)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20768928"/>
                  </a:ext>
                </a:extLst>
              </a:tr>
              <a:tr h="46561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Senate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80773931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Sweep General Fund Capital Balances/Maintenance Reserve and Issue Debt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25712533"/>
                  </a:ext>
                </a:extLst>
              </a:tr>
              <a:tr h="405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Keep Accelerated Sales Tax Threshold @ $2.5 mil. for FY 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89008693"/>
                  </a:ext>
                </a:extLst>
              </a:tr>
              <a:tr h="405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carryforward balance in the VA Health Care Fund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2468953"/>
                  </a:ext>
                </a:extLst>
              </a:tr>
              <a:tr h="408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 VA share of </a:t>
                      </a:r>
                      <a:r>
                        <a:rPr lang="en-US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Volkswagon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/Kia Settlement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8916846"/>
                  </a:ext>
                </a:extLst>
              </a:tr>
              <a:tr h="345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Reduce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K-12 ADM and sales tax forecasts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$47.0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91555671"/>
                  </a:ext>
                </a:extLst>
              </a:tr>
              <a:tr h="3707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 Higher-Ed to cover NGF share of VRS payback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$41.3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03962531"/>
                  </a:ext>
                </a:extLst>
              </a:tr>
              <a:tr h="405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Governor 7.5% Across-the-Board reductions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$79.1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$79.3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9929734"/>
                  </a:ext>
                </a:extLst>
              </a:tr>
              <a:tr h="405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Ed 7.5% reduction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$114.1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22340024"/>
                  </a:ext>
                </a:extLst>
              </a:tr>
              <a:tr h="405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Eliminate HB 599 Increase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20019765"/>
                  </a:ext>
                </a:extLst>
              </a:tr>
              <a:tr h="468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Revisit all new discretionary spending in the budget ($522m)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??</a:t>
                      </a:r>
                      <a:endParaRPr lang="en-US" sz="18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??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53337201"/>
                  </a:ext>
                </a:extLst>
              </a:tr>
              <a:tr h="4776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Possible Strategies Identified by HAC/SFC Staff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$322.5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$308.7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0630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387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174750"/>
            <a:ext cx="8229600" cy="533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noProof="0" dirty="0" err="1">
                <a:latin typeface="Times New Roman" panose="02020603050405020304" pitchFamily="18" charset="0"/>
                <a:cs typeface="Times New Roman" pitchFamily="18" charset="0"/>
              </a:rPr>
              <a:t>Rebenchmarking</a:t>
            </a:r>
            <a:r>
              <a:rPr lang="en-US" noProof="0" dirty="0">
                <a:latin typeface="Times New Roman" pitchFamily="18" charset="0"/>
                <a:cs typeface="Times New Roman" pitchFamily="18" charset="0"/>
              </a:rPr>
              <a:t> provided about $400 million of the $850 mil. GF above base budget K-12 funding for the 2016-18 biennium.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$173.5 mil. GF to free up supplemental lottery per pupil allocations.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$134 mil. for state share of 2% teacher salary increases in Dec. 2016,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contingent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available revenues.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$56.8 mil. to fund higher employer contribution rates for instructional retirement benefits (100% of the recommended VRS rates in FY 2018 - 14.66% to 16.32%). </a:t>
            </a:r>
          </a:p>
          <a:p>
            <a:pPr lvl="1">
              <a:spcBef>
                <a:spcPct val="20000"/>
              </a:spcBef>
              <a:defRPr/>
            </a:pP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Note: The covered “teacher” VRS salary base will be approximately $7.9 </a:t>
            </a:r>
            <a:r>
              <a:rPr lang="en-US" sz="1500" b="1" dirty="0" err="1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. in FY 18.  Localities are responsible for about 60% of that salary base.  The additional 1.66% rate increase will cost </a:t>
            </a:r>
            <a:r>
              <a:rPr lang="en-US" sz="1500" b="1" i="1" dirty="0">
                <a:latin typeface="Times New Roman" pitchFamily="18" charset="0"/>
                <a:cs typeface="Times New Roman" pitchFamily="18" charset="0"/>
              </a:rPr>
              <a:t>localities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about $80 mil.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$34.4 mil. to restore PD8 COCA for support positions at 10.6% in both years.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$14.2 mil. for additional at risk student funding based on numbers of free lunch students.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0" dirty="0">
                <a:latin typeface="Times New Roman" pitchFamily="18" charset="0"/>
                <a:cs typeface="Times New Roman" pitchFamily="18" charset="0"/>
              </a:rPr>
              <a:t>0 mil. GF 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decrease the Literary Fund transfer for teacher retirement.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$5.0 mil. for career and technical credentialing and equipment.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$4.6 mil. to expand VECF grants.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$2.9 mil. to increase VA Preschool Initiative per pupil from $6,000 to $6,125.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$2.1 mil. for grants for develop alternative teacher compensation systems.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Expect additional FY 18 “technical” cuts in sales tax distributions and ADM counts.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87363"/>
            <a:ext cx="8229600" cy="10207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Will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New K-12 Funding for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2016-18 Be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Cut?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356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Revenues Combined With Growing Medicaid and Debt Service Are Squeezing Rest of State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2735298111"/>
              </p:ext>
            </p:extLst>
          </p:nvPr>
        </p:nvGraphicFramePr>
        <p:xfrm>
          <a:off x="1524000" y="1417638"/>
          <a:ext cx="6019800" cy="520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49084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381000"/>
            <a:ext cx="8763000" cy="99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Medicaid Spending Forecast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Increasing by $255 Mil. in 2016-18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632145"/>
              </p:ext>
            </p:extLst>
          </p:nvPr>
        </p:nvGraphicFramePr>
        <p:xfrm>
          <a:off x="923925" y="1610826"/>
          <a:ext cx="7772400" cy="3693498"/>
        </p:xfrm>
        <a:graphic>
          <a:graphicData uri="http://schemas.openxmlformats.org/drawingml/2006/table">
            <a:tbl>
              <a:tblPr/>
              <a:tblGrid>
                <a:gridCol w="3565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07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Fiscal Years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Avg. Annual Growth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2000-2009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2010-2015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2017 Forecast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12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2018 Forecast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2.9%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6134100" y="4495800"/>
            <a:ext cx="838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34100" y="5136717"/>
            <a:ext cx="838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97541" y="4278055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7.4%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07066" y="4894128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" y="5777634"/>
            <a:ext cx="5549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forecast spending changes were in: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adult rehabilitation services and intensive in-home services for children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Medicare Part A, B and Part D premium increases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Medicaid fee-for-service expenditures</a:t>
            </a:r>
          </a:p>
        </p:txBody>
      </p:sp>
    </p:spTree>
    <p:extLst>
      <p:ext uri="{BB962C8B-B14F-4D97-AF65-F5344CB8AC3E}">
        <p14:creationId xmlns:p14="http://schemas.microsoft.com/office/powerpoint/2010/main" xmlns="" val="634851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63EE-55E9-46F7-AE43-0538E8253C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63EE-55E9-46F7-AE43-0538E8253C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02728-9698-4B9E-B854-181252BE93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xmlns="" val="98688288"/>
              </p:ext>
            </p:extLst>
          </p:nvPr>
        </p:nvGraphicFramePr>
        <p:xfrm>
          <a:off x="309562" y="304800"/>
          <a:ext cx="8524876" cy="589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6855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2121192"/>
              </p:ext>
            </p:extLst>
          </p:nvPr>
        </p:nvGraphicFramePr>
        <p:xfrm>
          <a:off x="420625" y="384053"/>
          <a:ext cx="8193022" cy="6009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2832">
                  <a:extLst>
                    <a:ext uri="{9D8B030D-6E8A-4147-A177-3AD203B41FA5}">
                      <a16:colId xmlns:a16="http://schemas.microsoft.com/office/drawing/2014/main" xmlns="" val="3541277479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1259249202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1541597288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4178258199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3049680491"/>
                    </a:ext>
                  </a:extLst>
                </a:gridCol>
                <a:gridCol w="1132038">
                  <a:extLst>
                    <a:ext uri="{9D8B030D-6E8A-4147-A177-3AD203B41FA5}">
                      <a16:colId xmlns:a16="http://schemas.microsoft.com/office/drawing/2014/main" xmlns="" val="1160603785"/>
                    </a:ext>
                  </a:extLst>
                </a:gridCol>
              </a:tblGrid>
              <a:tr h="310393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r>
                        <a:rPr lang="en-US" sz="20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 State Aid to Localities Has Declined ($ Mil.)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0230909"/>
                  </a:ext>
                </a:extLst>
              </a:tr>
              <a:tr h="27798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2009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2014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2016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2017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FY 2018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890567188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Aid to K-12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$5,607.6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$5,240.3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$5,527.0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$5,838.9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$6,131.9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915925165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K-12 % of Total GF Appropriations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35.2%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29.6%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28.9%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28.7%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30.2%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407744692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and Human Services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888.4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791.7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867.5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883.4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886.6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754870436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CSA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299.7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217.2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237.2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235.9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235.0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10435868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Community MH/MR Services (CSB’s)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249.4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269.3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318.0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331.1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335.4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27854937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Local Social Services Staff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115.3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114.4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117.5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117.5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69134082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Community Health Programs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117.6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107.2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115.1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117.8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117.6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54323825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Welfare Services and Programs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104.3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82.7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82.8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81.1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81.1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74690999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Safety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734.3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687.9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715.5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737.5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744.4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94673871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Sheriffs Offices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406.1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411.3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436.0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451.8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458.0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753135948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Local Police </a:t>
                      </a:r>
                      <a:r>
                        <a:rPr lang="en-US" sz="12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Depts</a:t>
                      </a:r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HB 599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197.3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172.4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172.4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178.0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178.0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175619587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Local Jail Per diem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80.1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59.4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61.4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60.6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61.3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207541839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Assistance for Juvenile Justice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50.8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44.8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45.7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47.1 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47.1 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446743389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Constitutional Officers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155.3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145.8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152.5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157.5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158.3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260769537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of Accounts Transfers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49.3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49.5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49.6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49.6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1066301320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 Tax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950.0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4131861823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Aid-to-Locality Reduction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(50.0)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-   </a:t>
                      </a:r>
                      <a:endParaRPr lang="en-US" sz="1200" b="1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32398827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Local GF Aid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$8,334.9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$7,865.0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$8,262.0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$8,616.9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$8,920.8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584904464"/>
                  </a:ext>
                </a:extLst>
              </a:tr>
              <a:tr h="2702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GF Appropriations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$15,943.0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$17,705.2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$19,102.0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$20,349.5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$20,285.0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41086860"/>
                  </a:ext>
                </a:extLst>
              </a:tr>
              <a:tr h="2857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 Aid % of Total GF 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52.0%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44.1%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43.3%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42.3%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44.0%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3" marR="5593" marT="5593" marB="0" anchor="b"/>
                </a:tc>
                <a:extLst>
                  <a:ext uri="{0D108BD9-81ED-4DB2-BD59-A6C34878D82A}">
                    <a16:rowId xmlns:a16="http://schemas.microsoft.com/office/drawing/2014/main" xmlns="" val="368979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900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0410062"/>
              </p:ext>
            </p:extLst>
          </p:nvPr>
        </p:nvGraphicFramePr>
        <p:xfrm>
          <a:off x="402336" y="411480"/>
          <a:ext cx="8174736" cy="600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59834" y="1535849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 flipV="1">
            <a:off x="8249337" y="1535849"/>
            <a:ext cx="210497" cy="13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333617" y="1976736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Inflation-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8249337" y="2281282"/>
            <a:ext cx="84280" cy="157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28908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4160A-B398-445E-B430-7F2611F956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02728-9698-4B9E-B854-181252BE93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02728-9698-4B9E-B854-181252BE93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304800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State Standards of Quality Do Not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Reflect True Costs </a:t>
            </a:r>
            <a:r>
              <a:rPr lang="en-US" sz="3600" dirty="0">
                <a:latin typeface="Times New Roman" pitchFamily="18" charset="0"/>
                <a:ea typeface="+mj-ea"/>
                <a:cs typeface="Times New Roman" pitchFamily="18" charset="0"/>
              </a:rPr>
              <a:t>for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Local K-12 Divisions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1524000"/>
            <a:ext cx="84582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Only 68 percent of K-12 positions employed by local school divisions are recognized by the SOQ;  The “linear weighted average” methodology underfunds 85% of teacher’s salaries (in 2/3 of school divisions); real-time costs not reflected in re-benchmarking.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-	Just raising teacher salaries to the national average and funding prevailing support costs 	requires an additional $750 million GF/year.</a:t>
            </a:r>
          </a:p>
          <a:p>
            <a:pPr marL="342900" indent="-342900">
              <a:spcBef>
                <a:spcPct val="20000"/>
              </a:spcBef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Localities on average spend about double, or $3.6 bil. beyond state requirements to meet SOL and SOA requirements. 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134 local school divisions exceeded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Required Local Effort (RLE) in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FY 15.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4266463"/>
              </p:ext>
            </p:extLst>
          </p:nvPr>
        </p:nvGraphicFramePr>
        <p:xfrm>
          <a:off x="838200" y="4202907"/>
          <a:ext cx="4203700" cy="1333500"/>
        </p:xfrm>
        <a:graphic>
          <a:graphicData uri="http://schemas.openxmlformats.org/drawingml/2006/table">
            <a:tbl>
              <a:tblPr/>
              <a:tblGrid>
                <a:gridCol w="29578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Divisions up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to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25% Above RLE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Divisions Exceeding 25% to 75%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Divisions Exceeding 76% to 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Divisions Exceeding 100% RLE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61975" y="635635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Source: http://www.doe.virginia.gov/school_finance/budget/required_local_effort/2014-2015.pdf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Re-Cap of 2016-18 GF Budget Situation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50988"/>
            <a:ext cx="8229600" cy="49577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Funded $605.6 mil. Rainy Day Fund deposit 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in FY 17 from FY 15 surplus -- increasing RDF balance to $841 mil.</a:t>
            </a:r>
          </a:p>
          <a:p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Provided $173 mil. in FY 16 and $91 million in 2016-18 to </a:t>
            </a: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fund increased contribution rates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to 100 percent, 2 years ahead of schedule to shore up VRS retirement funds.</a:t>
            </a:r>
          </a:p>
          <a:p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Unwound other actions to address prior budget shortfalls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such as increasing threshold for dealer accelerated sales tax payment from $2.5m to $25m.  Left $265 mil. unspent carryforward to FY 17.</a:t>
            </a:r>
          </a:p>
          <a:p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Unfortunately, </a:t>
            </a: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FY 16 ended with a $279 mil. revenue deficit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.  August interim forecast reduced revenue growth and left 2016-18 with a projected $1.5 bil. est. shortfall.</a:t>
            </a:r>
          </a:p>
          <a:p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Governor’s plan to address FY 17 shortfall 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includes $392 mil. RDF drawdown, removal of $125 mil. in contingent salary increases, and use of agency and NGF balances and extra literary and lottery revenues. Only relatively small operational reductions needed.</a:t>
            </a:r>
          </a:p>
          <a:p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Use of one-time savings for FY 17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and new unbudgeted spending needs such as </a:t>
            </a: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Medicaid and CSA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, will make balancing FY 18 harder. House and Senate Money Committee staff currently forecast approx. $600 million funding shortfall in FY 18, assuming additional $225 mil. RDF drawdown and $221 mil. contingent salary removal.</a:t>
            </a:r>
          </a:p>
          <a:p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Revenues will be re-forecast before final revised budget is adopted </a:t>
            </a: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and could provide some relief given current trends. Money Committees currently expect about $200 mil. in additional revenue growth, leaving approx. $400 mil. unresolved 2016-18 shortfall.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2597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Board of Education Recommends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$600 Million in Standards of Quality Upgrades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752600"/>
            <a:ext cx="83820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BOE recommended SOQ funding changes since the early 2000’s.  Examined where local practices exceed state recognized staffing practices.</a:t>
            </a:r>
          </a:p>
          <a:p>
            <a:pPr marL="685800" lvl="1">
              <a:buFontTx/>
              <a:buChar char="-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about 136,000 out of 200,000 K-12 positions are funded by the SOQ.</a:t>
            </a:r>
          </a:p>
          <a:p>
            <a:pPr marL="400050" lvl="1" indent="0">
              <a:buNone/>
            </a:pP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Board of Education recommends the following changes to the SOQ: </a:t>
            </a:r>
          </a:p>
          <a:p>
            <a:pPr marL="685800" lvl="1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Restoring the funding of support positions using prevailing practices rather than the 2009 enacted support position cap (1 support per 4.17 SOQ funded teachers).</a:t>
            </a:r>
          </a:p>
          <a:p>
            <a:pPr marL="685800" lvl="1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staffing ratio of 1 to 400 students for assistant principals.</a:t>
            </a:r>
          </a:p>
          <a:p>
            <a:pPr marL="685800" lvl="1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full-time principal in each elementary school. 12 percent of schools have under 299 students and are only provided funding for a part-time principal.</a:t>
            </a:r>
          </a:p>
          <a:p>
            <a:pPr marL="685800" lvl="1">
              <a:buFontTx/>
              <a:buChar char="-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ratios for school counselors (1 to 250); school psychologists (1 to 1,000); school nurses (1 to 1,000); and school social workers (1 to 1,000).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788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52400" y="372411"/>
            <a:ext cx="9448800" cy="4572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Literary Fund Is Largely Used for Teacher Retirement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D5B43D-C9E4-4C05-9BEE-017F20BA067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0728" y="6187771"/>
            <a:ext cx="861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Revenues come from criminal fines, fees and forfeitures, unclaimed and escheated property, unclaimed lottery winnings and repayments of prior Literary Fund loans.  A principal balance of $80 million must be maintained in order for other Fund money to be used for teacher retirement fund.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786233"/>
              </p:ext>
            </p:extLst>
          </p:nvPr>
        </p:nvGraphicFramePr>
        <p:xfrm>
          <a:off x="457200" y="990599"/>
          <a:ext cx="8229601" cy="4691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423">
                  <a:extLst>
                    <a:ext uri="{9D8B030D-6E8A-4147-A177-3AD203B41FA5}">
                      <a16:colId xmlns:a16="http://schemas.microsoft.com/office/drawing/2014/main" xmlns="" val="2657405448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xmlns="" val="2936353786"/>
                    </a:ext>
                  </a:extLst>
                </a:gridCol>
                <a:gridCol w="567834">
                  <a:extLst>
                    <a:ext uri="{9D8B030D-6E8A-4147-A177-3AD203B41FA5}">
                      <a16:colId xmlns:a16="http://schemas.microsoft.com/office/drawing/2014/main" xmlns="" val="4035189092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850480423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2599189426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244196388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939484354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2565112950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1531508428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520887403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258512716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860696400"/>
                    </a:ext>
                  </a:extLst>
                </a:gridCol>
                <a:gridCol w="511851">
                  <a:extLst>
                    <a:ext uri="{9D8B030D-6E8A-4147-A177-3AD203B41FA5}">
                      <a16:colId xmlns:a16="http://schemas.microsoft.com/office/drawing/2014/main" xmlns="" val="3874299121"/>
                    </a:ext>
                  </a:extLst>
                </a:gridCol>
              </a:tblGrid>
              <a:tr h="399071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 &amp; Uses of Literary Fund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368203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967610002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01301694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 Sources: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652051822"/>
                  </a:ext>
                </a:extLst>
              </a:tr>
              <a:tr h="45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Loan Payments to Literary Fund and Interest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$38.7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$33.2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$48.5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$35.4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$21.8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$20.2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$19.2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149117600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Other (1) 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$177.6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$199.5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$158.1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$393.8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$324.9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$198.7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$192.8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746409338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Revenue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$238.2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$240.7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$429.2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$346.7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$218.9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$212.0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349137328"/>
                  </a:ext>
                </a:extLst>
              </a:tr>
              <a:tr h="365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Spending Allocations: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28861004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Teacher Retirement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$116.0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$124.9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$228.7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$195.0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$139.6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$130.1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$140.1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$144.4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$375.7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$165.2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$165.2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$155.2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392206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 Equipment Debt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$63.6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$64.7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$68.1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375649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Security Debt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344502979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Interest Rate Subsidy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863603373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Construction Loans**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$52.9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890322450"/>
                  </a:ext>
                </a:extLst>
              </a:tr>
              <a:tr h="319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Allocations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$186.2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$304.3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$263.4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$438.8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$285.6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$234.8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$229.5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44078646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90728" y="5787661"/>
            <a:ext cx="29770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Incl. special one-time payment of $193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in FY 15</a:t>
            </a:r>
          </a:p>
          <a:p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Loans may be made from available balances</a:t>
            </a:r>
          </a:p>
        </p:txBody>
      </p:sp>
    </p:spTree>
    <p:extLst>
      <p:ext uri="{BB962C8B-B14F-4D97-AF65-F5344CB8AC3E}">
        <p14:creationId xmlns:p14="http://schemas.microsoft.com/office/powerpoint/2010/main" xmlns="" val="2853932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2018 Is the First Time in Many Years VRS Rates Will Be Fully Funded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573A4FAD-CE75-47EC-BB3B-E790733C9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6365116"/>
              </p:ext>
            </p:extLst>
          </p:nvPr>
        </p:nvGraphicFramePr>
        <p:xfrm>
          <a:off x="1219200" y="868105"/>
          <a:ext cx="6748464" cy="2648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31488" y="1616851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 Needed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3694" y="4585920"/>
            <a:ext cx="1561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 Needed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6635" y="4973250"/>
            <a:ext cx="133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 Paid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76467" y="5908862"/>
            <a:ext cx="272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Underfunding of VRS Teacher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Contributions from FY 2001-17 = $3.6B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92FAD07F-068E-48A6-A18A-B3F16F2AA3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3472508"/>
              </p:ext>
            </p:extLst>
          </p:nvPr>
        </p:nvGraphicFramePr>
        <p:xfrm>
          <a:off x="914400" y="3502025"/>
          <a:ext cx="7053264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702982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More Difficult and Diverse Student Population to Educate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2400" y="1905000"/>
            <a:ext cx="4040188" cy="3698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711700" y="1604229"/>
            <a:ext cx="4041775" cy="639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Changing Demographics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ESL </a:t>
            </a:r>
            <a:r>
              <a:rPr lang="en-US" sz="2000" noProof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ncreased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63% over last 10 years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495800" y="2209800"/>
          <a:ext cx="4267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524000"/>
            <a:ext cx="4052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163,000 Special Ed Students (13% 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6400800"/>
            <a:ext cx="24029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Source: Virginia Dept. of Education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00000000-0008-0000-1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1640976"/>
              </p:ext>
            </p:extLst>
          </p:nvPr>
        </p:nvGraphicFramePr>
        <p:xfrm>
          <a:off x="457200" y="2030472"/>
          <a:ext cx="3886200" cy="4141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C5922AA-C18C-49FE-869D-24C61D055C1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17" name="Chart 16"/>
          <p:cNvGraphicFramePr/>
          <p:nvPr/>
        </p:nvGraphicFramePr>
        <p:xfrm>
          <a:off x="457200" y="457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09600" y="6172200"/>
            <a:ext cx="24029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Source: Virginia Dept. of Education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rPr>
              <a:t>The Achievement Gap Persists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12192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Over 20 Percent of All Schools Not Fully Accredited (2015-16)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1752600"/>
          <a:ext cx="5791200" cy="1910715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90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Fully Accredited</a:t>
                      </a:r>
                    </a:p>
                  </a:txBody>
                  <a:tcPr marL="9525" marR="9525" marT="47625" marB="47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Conditionally Accredited (New)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Partially Accredited - Improving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Partially Accredited - Warned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Accreditation Denied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 Be Determined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5419209"/>
              </p:ext>
            </p:extLst>
          </p:nvPr>
        </p:nvGraphicFramePr>
        <p:xfrm>
          <a:off x="2311400" y="3943091"/>
          <a:ext cx="4902200" cy="2413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66365024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xmlns="" val="10657250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79845178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285418356"/>
                    </a:ext>
                  </a:extLst>
                </a:gridCol>
              </a:tblGrid>
              <a:tr h="283845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 Pass Rates (2015-16)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825801"/>
                  </a:ext>
                </a:extLst>
              </a:tr>
              <a:tr h="35568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Math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20632632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35616861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15612425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17303535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5223395"/>
                  </a:ext>
                </a:extLst>
              </a:tr>
              <a:tr h="30605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Economically Disadvantaged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53016608"/>
                  </a:ext>
                </a:extLst>
              </a:tr>
              <a:tr h="3322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English Proficiency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8694877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Since Recession, Locality Resources Have Not Kept Pace with Inflation/Population Growth </a:t>
            </a:r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663EE-55E9-46F7-AE43-0538E8253C7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689021"/>
            <a:ext cx="6220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Sources:  Virginia Auditor of Public Accounts Comparative Revenue and Expenditure Reports,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U.S. Bureau of Labor Statistics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4014760"/>
              </p:ext>
            </p:extLst>
          </p:nvPr>
        </p:nvGraphicFramePr>
        <p:xfrm>
          <a:off x="546755" y="2394408"/>
          <a:ext cx="8257880" cy="1652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847">
                  <a:extLst>
                    <a:ext uri="{9D8B030D-6E8A-4147-A177-3AD203B41FA5}">
                      <a16:colId xmlns:a16="http://schemas.microsoft.com/office/drawing/2014/main" xmlns="" val="1720541145"/>
                    </a:ext>
                  </a:extLst>
                </a:gridCol>
                <a:gridCol w="1474785">
                  <a:extLst>
                    <a:ext uri="{9D8B030D-6E8A-4147-A177-3AD203B41FA5}">
                      <a16:colId xmlns:a16="http://schemas.microsoft.com/office/drawing/2014/main" xmlns="" val="3818108222"/>
                    </a:ext>
                  </a:extLst>
                </a:gridCol>
                <a:gridCol w="1355689">
                  <a:extLst>
                    <a:ext uri="{9D8B030D-6E8A-4147-A177-3AD203B41FA5}">
                      <a16:colId xmlns:a16="http://schemas.microsoft.com/office/drawing/2014/main" xmlns="" val="3759650569"/>
                    </a:ext>
                  </a:extLst>
                </a:gridCol>
                <a:gridCol w="1234063">
                  <a:extLst>
                    <a:ext uri="{9D8B030D-6E8A-4147-A177-3AD203B41FA5}">
                      <a16:colId xmlns:a16="http://schemas.microsoft.com/office/drawing/2014/main" xmlns="" val="3271000720"/>
                    </a:ext>
                  </a:extLst>
                </a:gridCol>
                <a:gridCol w="1855496">
                  <a:extLst>
                    <a:ext uri="{9D8B030D-6E8A-4147-A177-3AD203B41FA5}">
                      <a16:colId xmlns:a16="http://schemas.microsoft.com/office/drawing/2014/main" xmlns="" val="320922027"/>
                    </a:ext>
                  </a:extLst>
                </a:gridCol>
              </a:tblGrid>
              <a:tr h="857301">
                <a:tc>
                  <a:txBody>
                    <a:bodyPr/>
                    <a:lstStyle/>
                    <a:p>
                      <a:pPr algn="l" fontAlgn="ctr"/>
                      <a:endParaRPr lang="en-US" sz="1600" b="0" i="0" u="sng" strike="noStrike">
                        <a:solidFill>
                          <a:srgbClr val="1F497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Locally-</a:t>
                      </a:r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Generated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Sources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Revenue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  in </a:t>
                      </a:r>
                      <a:r>
                        <a:rPr lang="en-US" sz="1600" b="1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Population/Inflation</a:t>
                      </a:r>
                      <a:endParaRPr lang="en-US" sz="16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extLst>
                  <a:ext uri="{0D108BD9-81ED-4DB2-BD59-A6C34878D82A}">
                    <a16:rowId xmlns:a16="http://schemas.microsoft.com/office/drawing/2014/main" xmlns="" val="2952543688"/>
                  </a:ext>
                </a:extLst>
              </a:tr>
              <a:tr h="3975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Localities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16.8%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extLst>
                  <a:ext uri="{0D108BD9-81ED-4DB2-BD59-A6C34878D82A}">
                    <a16:rowId xmlns:a16="http://schemas.microsoft.com/office/drawing/2014/main" xmlns="" val="916380471"/>
                  </a:ext>
                </a:extLst>
              </a:tr>
              <a:tr h="3975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50" marR="7950" marT="7950" marB="0" anchor="b"/>
                </a:tc>
                <a:extLst>
                  <a:ext uri="{0D108BD9-81ED-4DB2-BD59-A6C34878D82A}">
                    <a16:rowId xmlns:a16="http://schemas.microsoft.com/office/drawing/2014/main" xmlns="" val="87651275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1000" y="4606295"/>
            <a:ext cx="4783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Consumer Price Index from fiscal years 2009-15 = 10.6%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9627" y="1986952"/>
            <a:ext cx="59247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2000" b="1" dirty="0">
                <a:solidFill>
                  <a:srgbClr val="000000"/>
                </a:solidFill>
                <a:latin typeface="Times New Roman"/>
              </a:rPr>
              <a:t>FY 2009 - FY 2015 VA Locality Revenue Growth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021692"/>
            <a:ext cx="7864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Pr. Wm. increase in state aid from FY 2009-15 was almost entirely due to a 20% increase in students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6 point reduction in the local composite index from 0.4441 to 0.3822.  </a:t>
            </a:r>
          </a:p>
        </p:txBody>
      </p:sp>
    </p:spTree>
    <p:extLst>
      <p:ext uri="{BB962C8B-B14F-4D97-AF65-F5344CB8AC3E}">
        <p14:creationId xmlns:p14="http://schemas.microsoft.com/office/powerpoint/2010/main" xmlns="" val="2550206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08021046"/>
              </p:ext>
            </p:extLst>
          </p:nvPr>
        </p:nvGraphicFramePr>
        <p:xfrm>
          <a:off x="228599" y="381000"/>
          <a:ext cx="8686801" cy="58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53400" y="3733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277201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Even Slow Real Property Revenue Growth Has Required Sharply Rising Rates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7080555"/>
              </p:ext>
            </p:extLst>
          </p:nvPr>
        </p:nvGraphicFramePr>
        <p:xfrm>
          <a:off x="1143000" y="1828800"/>
          <a:ext cx="7239000" cy="3545650"/>
        </p:xfrm>
        <a:graphic>
          <a:graphicData uri="http://schemas.openxmlformats.org/drawingml/2006/table">
            <a:tbl>
              <a:tblPr/>
              <a:tblGrid>
                <a:gridCol w="1307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81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8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48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5261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Median Real Estate Tax Rates in Virginia Localities*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60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1356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CY 2009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CY 2015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Change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3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Cities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0.90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1.06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0.16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3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Counties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0.55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0.65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0.10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3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Towns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0.18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0.18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-   </a:t>
                      </a:r>
                    </a:p>
                  </a:txBody>
                  <a:tcPr marL="8546" marR="8546" marT="85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1996" y="5791200"/>
            <a:ext cx="7700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* Nominal rates per $100 of assessed value. Source: Weldon Cooper Center, “Virginia Local Tax Rates”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C5922AA-C18C-49FE-869D-24C61D055C1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Despite Local Fiscal Issues, the Burden of the State-Local Fiscal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Partnership is on Localities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64E7D3-A0E4-4509-8EEA-75E767BA11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6096000"/>
            <a:ext cx="4997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Source: Virginia Compared to Other States, JLARC, 2012, 2015 Editions</a:t>
            </a:r>
          </a:p>
          <a:p>
            <a:endParaRPr lang="en-US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676400"/>
          <a:ext cx="7239001" cy="4051685"/>
        </p:xfrm>
        <a:graphic>
          <a:graphicData uri="http://schemas.openxmlformats.org/drawingml/2006/table">
            <a:tbl>
              <a:tblPr/>
              <a:tblGrid>
                <a:gridCol w="3782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781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2012 JLARC  Ranking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JLARC  Ranking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98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 capita personal income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11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State and local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taxes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as a percentage of personal income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4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 capita state taxes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4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Per capita local taxes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244" marR="7244" marT="7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1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State Per Pupil Funding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State and Local Per Pupil Funding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648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Average Salary of Public School Teachers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554" marR="7554" marT="75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5922AA-C18C-49FE-869D-24C61D055C1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304800"/>
            <a:ext cx="87630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GF Revenue Growth is Lower than Past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324600"/>
            <a:ext cx="245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* Does not include GF transfers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6200315"/>
              </p:ext>
            </p:extLst>
          </p:nvPr>
        </p:nvGraphicFramePr>
        <p:xfrm>
          <a:off x="1219200" y="1166813"/>
          <a:ext cx="7162799" cy="4525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499967354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xmlns="" val="2206761929"/>
                    </a:ext>
                  </a:extLst>
                </a:gridCol>
              </a:tblGrid>
              <a:tr h="9565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Fiscal Years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Avg. Annual GF Growth*</a:t>
                      </a:r>
                      <a:endParaRPr lang="en-US" sz="2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891229813"/>
                  </a:ext>
                </a:extLst>
              </a:tr>
              <a:tr h="45881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1990-1999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214610483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2000-2008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185910937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2009-2010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1469848234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2011-2016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3269666489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Interim Forecast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427324667"/>
                  </a:ext>
                </a:extLst>
              </a:tr>
              <a:tr h="62212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Interim Forecast</a:t>
                      </a:r>
                      <a:endParaRPr lang="en-US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3.6%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77" marR="7777" marT="7777" marB="0" anchor="b"/>
                </a:tc>
                <a:extLst>
                  <a:ext uri="{0D108BD9-81ED-4DB2-BD59-A6C34878D82A}">
                    <a16:rowId xmlns:a16="http://schemas.microsoft.com/office/drawing/2014/main" xmlns="" val="157940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9004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Local Composite Index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30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4350" y="1066800"/>
            <a:ext cx="8153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Local Composite Index (LCI) determines the distribution of all state K-12 funding except the sales tax school age population distribution.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LCI dates to the 1970’s and purports to measure a locality’s residents basic capacity or ability-to-pay for K-12 education versus other localities.  It does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 or compare the actual level of revenue generated by a locality.  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LCI computes the locality’s relative state share of three revenue capacity indicators – true market value of real estate (50% weighting), Virginia Adjusted Gross Income (40%), and taxable sales (10%). The capacity indicators are then divided by a localities’ relative state share of public school ADM (66.6%) and population (33.3%).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Finally, the calculation is multiplied by 0.45 to get the relative 45% local/55% state weighted average share of SOQ costs.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is the local composite index applied to the SOQ and other state education funding programs for local cost sharing purposes. The maximum LCI calculation is capped at 0.80.</a:t>
            </a:r>
          </a:p>
        </p:txBody>
      </p:sp>
    </p:spTree>
    <p:extLst>
      <p:ext uri="{BB962C8B-B14F-4D97-AF65-F5344CB8AC3E}">
        <p14:creationId xmlns:p14="http://schemas.microsoft.com/office/powerpoint/2010/main" xmlns="" val="370560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an adjustment to the standard calculation for localities with non-resident income is above 3 percent of VAGI: 33 localities in 2016-18 have their LCI adjusted by removing non-resident income from VAGI.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localities’ LCI is used to determine the percentage of Standards of Quality and other K-12 program funding that will be borne by the state and the share that will be borne by the locality.  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 for sales tax distributions based on school-age population, state K-12 aid amounts are influenced by the LCI calculation.  Therefore, about $5 billion in annual state aid to localities is influenced by the LCI.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changes adopted to the LCI since its inception has been adding one-third population to the denominator in the 1980’s and the non-resident adjustment to VAGI.  </a:t>
            </a:r>
          </a:p>
          <a:p>
            <a:pPr lvl="1">
              <a:spcBef>
                <a:spcPct val="200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Hold harmless funding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was provided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 2011 to help 	mitigate the impact of large LCI changes for 95 school divisions. 	</a:t>
            </a:r>
          </a:p>
        </p:txBody>
      </p:sp>
    </p:spTree>
    <p:extLst>
      <p:ext uri="{BB962C8B-B14F-4D97-AF65-F5344CB8AC3E}">
        <p14:creationId xmlns:p14="http://schemas.microsoft.com/office/powerpoint/2010/main" xmlns="" val="451057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57200" y="457200"/>
          <a:ext cx="8077200" cy="5757863"/>
        </p:xfrm>
        <a:graphic>
          <a:graphicData uri="http://schemas.openxmlformats.org/presentationml/2006/ole">
            <p:oleObj spid="_x0000_s1142" name="Worksheet" r:id="rId3" imgW="10867680" imgH="76838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15298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61026939"/>
              </p:ext>
            </p:extLst>
          </p:nvPr>
        </p:nvGraphicFramePr>
        <p:xfrm>
          <a:off x="838200" y="457200"/>
          <a:ext cx="7772399" cy="589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92165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3163437"/>
              </p:ext>
            </p:extLst>
          </p:nvPr>
        </p:nvGraphicFramePr>
        <p:xfrm>
          <a:off x="457200" y="457200"/>
          <a:ext cx="8382000" cy="589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48174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46F4E3-6FB5-4D4C-8FAE-C94B3CB1BE4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Complaints</a:t>
            </a:r>
          </a:p>
          <a:p>
            <a:r>
              <a:rPr 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Concerning the LCI Calculation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“Revenue effort” (or tax rate levels) necessary for locality to fund other needs not captured in LCI.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	Health &amp; human service/poverty levels, public safety, 	infrastructure needs, etc. not captured in LCI.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VAGI can be skewed with “bar bell” distribution of income.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TVRE and VAGI influenced by cost-of-living.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land use decisions not reflected in TVRE.</a:t>
            </a:r>
          </a:p>
          <a:p>
            <a:pPr>
              <a:lnSpc>
                <a:spcPct val="90000"/>
              </a:lnSpc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Localities with smaller student populations relative to its overall population have a higher LCI.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Those localities penalized twice by per pupil state SOQ 	payments, </a:t>
            </a:r>
            <a:r>
              <a:rPr lang="en-US" sz="22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</a:t>
            </a:r>
            <a:r>
              <a:rPr lang="en-US" sz="2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higher LCI.</a:t>
            </a:r>
          </a:p>
        </p:txBody>
      </p:sp>
    </p:spTree>
    <p:extLst>
      <p:ext uri="{BB962C8B-B14F-4D97-AF65-F5344CB8AC3E}">
        <p14:creationId xmlns:p14="http://schemas.microsoft.com/office/powerpoint/2010/main" xmlns="" val="29059609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Funding Recommendations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5325" y="1066800"/>
            <a:ext cx="77724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Prioritize restoring state K-12 funding in the state budget.</a:t>
            </a:r>
          </a:p>
          <a:p>
            <a:pPr marL="400050" lvl="1" indent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At least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restore calculations of prevailing school division practices in the 	state SOQ to meet SOL and SOA mandates.</a:t>
            </a:r>
          </a:p>
          <a:p>
            <a:pPr lvl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-	Address low teacher salaries and turnover and provide incentives for 	attracting high quality teachers (esp. in 	hard to staff schools and 	subjects).</a:t>
            </a:r>
          </a:p>
          <a:p>
            <a:pPr lvl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-	Direct more funding to school construction, equipment 	 	and technology tools for 21</a:t>
            </a:r>
            <a:r>
              <a:rPr lang="en-US" sz="18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century teaching.</a:t>
            </a:r>
          </a:p>
          <a:p>
            <a:pPr lvl="0">
              <a:buNone/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-	Increase efforts to improve low-performing students, and provide 	more career and technical education options. </a:t>
            </a:r>
          </a:p>
          <a:p>
            <a:pPr lvl="0">
              <a:buNone/>
              <a:defRPr/>
            </a:pPr>
            <a:endParaRPr lang="en-US" sz="9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Modifying the LCI is a zero-sum game and politically difficult.  Targeted changes, such as the current non-resident VAGI adjustment, or population density adjustment proposed by JLARC,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possible if they do not increase other divisions’ LCI.  A better solution would be to adopt a real foundation funding state model of school financing.</a:t>
            </a:r>
          </a:p>
          <a:p>
            <a:pPr lvl="0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existing state tax preferences and compare cost/benefits to enhancing K-12 funding.</a:t>
            </a:r>
          </a:p>
          <a:p>
            <a:pPr lvl="0"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additional revenue options for localities.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6006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5425886"/>
              </p:ext>
            </p:extLst>
          </p:nvPr>
        </p:nvGraphicFramePr>
        <p:xfrm>
          <a:off x="609600" y="715177"/>
          <a:ext cx="7863840" cy="5690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6317">
                  <a:extLst>
                    <a:ext uri="{9D8B030D-6E8A-4147-A177-3AD203B41FA5}">
                      <a16:colId xmlns:a16="http://schemas.microsoft.com/office/drawing/2014/main" xmlns="" val="3235165229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xmlns="" val="3908027558"/>
                    </a:ext>
                  </a:extLst>
                </a:gridCol>
                <a:gridCol w="988325">
                  <a:extLst>
                    <a:ext uri="{9D8B030D-6E8A-4147-A177-3AD203B41FA5}">
                      <a16:colId xmlns:a16="http://schemas.microsoft.com/office/drawing/2014/main" xmlns="" val="3870345492"/>
                    </a:ext>
                  </a:extLst>
                </a:gridCol>
                <a:gridCol w="925697">
                  <a:extLst>
                    <a:ext uri="{9D8B030D-6E8A-4147-A177-3AD203B41FA5}">
                      <a16:colId xmlns:a16="http://schemas.microsoft.com/office/drawing/2014/main" xmlns="" val="377995014"/>
                    </a:ext>
                  </a:extLst>
                </a:gridCol>
                <a:gridCol w="1640592">
                  <a:extLst>
                    <a:ext uri="{9D8B030D-6E8A-4147-A177-3AD203B41FA5}">
                      <a16:colId xmlns:a16="http://schemas.microsoft.com/office/drawing/2014/main" xmlns="" val="2662395526"/>
                    </a:ext>
                  </a:extLst>
                </a:gridCol>
              </a:tblGrid>
              <a:tr h="22015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6723848"/>
                  </a:ext>
                </a:extLst>
              </a:tr>
              <a:tr h="43351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16 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17 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18 Budget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Above FY 16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Budget X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695206026"/>
                  </a:ext>
                </a:extLst>
              </a:tr>
              <a:tr h="28708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Legislative and Executive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107.7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15.5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467918364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Judicial Dept.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456.0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57.7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91976194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Administration/Compensation Board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691.7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47.0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30689150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Treasury Board Debt Service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675.0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151.2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96118094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Finance/Technology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181.6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16.9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4102986186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Rainy Day Fund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605.6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360589571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 Tax Reimbursement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950.0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- 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64109673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Commerce and Trade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197.0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27.1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834997436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Agriculture / Nat. Resources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174.7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60.5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342763148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K-12 Education/Central Office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5,576.0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5,900.0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6,190.6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938.6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341320729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&amp; Other Education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1,865.5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2,046.7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2,081.1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396.8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340564482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DMAS Medicaid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4,159.5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4,280.4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4,405.1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366.5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827064467"/>
                  </a:ext>
                </a:extLst>
              </a:tr>
              <a:tr h="2621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Health &amp; Human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1,682.6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1,772.7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1,780.7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188.2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697404544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Safety &amp; Veterans/HS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1,837.5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1,921.8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1,949.4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196.2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597163483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69.1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(56.2)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562498286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Appropriations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334.8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(307.0)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48224650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Agencies/Capital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143.2 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12.0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4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4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(274.1)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88912595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GF Appropriations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$19,102.0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$20,349.7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$20,284.9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2,430.6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4093263870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  Resources (Revenues + Transfers)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$19,119.3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$19,481.2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$20,230.3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658703785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Balances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$932.1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$946.2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-$0.5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158544867"/>
                  </a:ext>
                </a:extLst>
              </a:tr>
              <a:tr h="236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Unreserved Balance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$265.3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$77.7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$22.6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9" marR="6799" marT="6799" marB="0" anchor="b"/>
                </a:tc>
                <a:extLst>
                  <a:ext uri="{0D108BD9-81ED-4DB2-BD59-A6C34878D82A}">
                    <a16:rowId xmlns:a16="http://schemas.microsoft.com/office/drawing/2014/main" xmlns="" val="264856101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191957"/>
            <a:ext cx="7503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Appendix: Current 2016 Adopted GF Budget ($M)</a:t>
            </a:r>
          </a:p>
        </p:txBody>
      </p:sp>
    </p:spTree>
    <p:extLst>
      <p:ext uri="{BB962C8B-B14F-4D97-AF65-F5344CB8AC3E}">
        <p14:creationId xmlns:p14="http://schemas.microsoft.com/office/powerpoint/2010/main" xmlns="" val="262099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4 Months, GF Revenue Collection Growth Better Than Forecast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1224873"/>
              </p:ext>
            </p:extLst>
          </p:nvPr>
        </p:nvGraphicFramePr>
        <p:xfrm>
          <a:off x="952499" y="1828798"/>
          <a:ext cx="7239001" cy="4715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31713">
                  <a:extLst>
                    <a:ext uri="{9D8B030D-6E8A-4147-A177-3AD203B41FA5}">
                      <a16:colId xmlns:a16="http://schemas.microsoft.com/office/drawing/2014/main" xmlns="" val="2157106124"/>
                    </a:ext>
                  </a:extLst>
                </a:gridCol>
                <a:gridCol w="1727444">
                  <a:extLst>
                    <a:ext uri="{9D8B030D-6E8A-4147-A177-3AD203B41FA5}">
                      <a16:colId xmlns:a16="http://schemas.microsoft.com/office/drawing/2014/main" xmlns="" val="95172060"/>
                    </a:ext>
                  </a:extLst>
                </a:gridCol>
                <a:gridCol w="1879844">
                  <a:extLst>
                    <a:ext uri="{9D8B030D-6E8A-4147-A177-3AD203B41FA5}">
                      <a16:colId xmlns:a16="http://schemas.microsoft.com/office/drawing/2014/main" xmlns="" val="1329186945"/>
                    </a:ext>
                  </a:extLst>
                </a:gridCol>
              </a:tblGrid>
              <a:tr h="574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GF Revenue Sources</a:t>
                      </a:r>
                      <a:endParaRPr lang="en-US" sz="1800" b="0" i="0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Mo. Collections</a:t>
                      </a:r>
                      <a:endParaRPr lang="en-US" sz="1800" b="0" i="0" u="sng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2017 Forecast</a:t>
                      </a:r>
                      <a:endParaRPr lang="en-US" sz="1800" b="0" i="0" u="sng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60661355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 Income Tax (70% of GF)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4.1%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88158187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Withholding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4.3%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3.0%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8579056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Non-Withholding</a:t>
                      </a:r>
                      <a:endParaRPr lang="en-US" sz="18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-0.2%</a:t>
                      </a:r>
                      <a:endParaRPr lang="en-US" sz="1800" b="0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-1.2%</a:t>
                      </a:r>
                      <a:endParaRPr lang="en-US" sz="18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01353050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Refunds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82952445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Sales Tax (18% of GF)*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0.2%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2.6%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35878906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Corporate Income Tax (4% of GF)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-3.0%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83323997"/>
                  </a:ext>
                </a:extLst>
              </a:tr>
              <a:tr h="685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GF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3.5%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1.7%</a:t>
                      </a:r>
                      <a:endParaRPr lang="en-US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78816998"/>
                  </a:ext>
                </a:extLst>
              </a:tr>
              <a:tr h="44828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01176292"/>
                  </a:ext>
                </a:extLst>
              </a:tr>
              <a:tr h="318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for the accelerated sales tax program in June</a:t>
                      </a:r>
                      <a:endParaRPr lang="en-US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3018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9975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hart 4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2612800"/>
              </p:ext>
            </p:extLst>
          </p:nvPr>
        </p:nvGraphicFramePr>
        <p:xfrm>
          <a:off x="519112" y="457200"/>
          <a:ext cx="8167688" cy="568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7450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Income Tax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Non-Withholding </a:t>
            </a:r>
            <a:r>
              <a:rPr lang="en-US" sz="2000" b="1" noProof="0" dirty="0">
                <a:latin typeface="Times New Roman" pitchFamily="18" charset="0"/>
                <a:ea typeface="+mj-ea"/>
                <a:cs typeface="Times New Roman" pitchFamily="18" charset="0"/>
              </a:rPr>
              <a:t>Revenues Are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More Volatile, Amplifying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Economic Changes and </a:t>
            </a:r>
            <a:r>
              <a:rPr lang="en-US" sz="2000" b="1" dirty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kumimoji="0" lang="en-US" sz="20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aking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Revenue Forecasting Difficult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6214704"/>
            <a:ext cx="739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Note: Non-W % of total GF revenues: 15.4% in FY 14; 17.1% in FY 15, 17.0% in FY 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0" y="3454598"/>
            <a:ext cx="142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Non-withholding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4267200"/>
            <a:ext cx="108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Withholding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065210"/>
              </p:ext>
            </p:extLst>
          </p:nvPr>
        </p:nvGraphicFramePr>
        <p:xfrm>
          <a:off x="533400" y="1371600"/>
          <a:ext cx="81534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4387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65127"/>
            <a:ext cx="7886700" cy="75044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Theories for Recent Slowing Virginia Revenue Growth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990600"/>
            <a:ext cx="8077200" cy="35236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“Business and professional services” jobs are showing slower wage gains.</a:t>
            </a:r>
          </a:p>
          <a:p>
            <a:pPr lvl="1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retiring workers replaced with lower paid jobs and younger workers.</a:t>
            </a:r>
          </a:p>
          <a:p>
            <a:pPr lvl="1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lower paid administrative positions.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Decline in labor force participation – retiring “baby boomers”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Continuing slowdown in defense spending particularly hurts Virginia. DoD Virginia contracts declined 30% from 2011-15. </a:t>
            </a:r>
          </a:p>
          <a:p>
            <a:pPr marL="0" indent="0">
              <a:buFont typeface="Arial" pitchFamily="34" charset="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819400" y="4635501"/>
            <a:ext cx="2852738" cy="1939926"/>
            <a:chOff x="1776" y="2920"/>
            <a:chExt cx="1797" cy="1222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76" y="2920"/>
              <a:ext cx="1705" cy="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781" y="2943"/>
              <a:ext cx="1693" cy="151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781" y="3094"/>
              <a:ext cx="646" cy="182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427" y="3094"/>
              <a:ext cx="554" cy="182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981" y="3094"/>
              <a:ext cx="493" cy="182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781" y="3276"/>
              <a:ext cx="646" cy="15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427" y="3276"/>
              <a:ext cx="554" cy="15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981" y="3276"/>
              <a:ext cx="493" cy="158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781" y="3434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427" y="3434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981" y="3434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781" y="3561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427" y="3561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981" y="3561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781" y="3688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427" y="3688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2981" y="3688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781" y="3815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2427" y="3815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2981" y="3815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781" y="3942"/>
              <a:ext cx="646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427" y="3942"/>
              <a:ext cx="554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2981" y="3942"/>
              <a:ext cx="493" cy="127"/>
            </a:xfrm>
            <a:prstGeom prst="rect">
              <a:avLst/>
            </a:pr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  <a:endParaRPr lang="en-US" dirty="0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2427" y="3090"/>
              <a:ext cx="0" cy="984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981" y="3090"/>
              <a:ext cx="0" cy="984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1777" y="3094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1777" y="3276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1777" y="3434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1777" y="3561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1777" y="3688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1777" y="3815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1777" y="3942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1781" y="2939"/>
              <a:ext cx="0" cy="113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3474" y="2939"/>
              <a:ext cx="0" cy="1135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1777" y="2943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1777" y="4069"/>
              <a:ext cx="1701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820" y="2968"/>
              <a:ext cx="2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U.S.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2050" y="2968"/>
              <a:ext cx="47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Defense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449" y="2968"/>
              <a:ext cx="1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Spending (CBO Data)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787" y="3176"/>
              <a:ext cx="272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$ Bil.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2784" y="3269"/>
              <a:ext cx="193" cy="6"/>
            </a:xfrm>
            <a:custGeom>
              <a:avLst/>
              <a:gdLst>
                <a:gd name="T0" fmla="*/ 0 w 193"/>
                <a:gd name="T1" fmla="*/ 0 h 6"/>
                <a:gd name="T2" fmla="*/ 96 w 193"/>
                <a:gd name="T3" fmla="*/ 0 h 6"/>
                <a:gd name="T4" fmla="*/ 193 w 193"/>
                <a:gd name="T5" fmla="*/ 0 h 6"/>
                <a:gd name="T6" fmla="*/ 193 w 193"/>
                <a:gd name="T7" fmla="*/ 6 h 6"/>
                <a:gd name="T8" fmla="*/ 96 w 193"/>
                <a:gd name="T9" fmla="*/ 6 h 6"/>
                <a:gd name="T10" fmla="*/ 0 w 193"/>
                <a:gd name="T11" fmla="*/ 6 h 6"/>
                <a:gd name="T12" fmla="*/ 0 w 19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3" h="6">
                  <a:moveTo>
                    <a:pt x="0" y="0"/>
                  </a:moveTo>
                  <a:lnTo>
                    <a:pt x="96" y="0"/>
                  </a:lnTo>
                  <a:lnTo>
                    <a:pt x="193" y="0"/>
                  </a:lnTo>
                  <a:lnTo>
                    <a:pt x="193" y="6"/>
                  </a:lnTo>
                  <a:lnTo>
                    <a:pt x="9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190" y="3176"/>
              <a:ext cx="356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Change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3187" y="3269"/>
              <a:ext cx="278" cy="6"/>
            </a:xfrm>
            <a:custGeom>
              <a:avLst/>
              <a:gdLst>
                <a:gd name="T0" fmla="*/ 0 w 278"/>
                <a:gd name="T1" fmla="*/ 0 h 6"/>
                <a:gd name="T2" fmla="*/ 93 w 278"/>
                <a:gd name="T3" fmla="*/ 0 h 6"/>
                <a:gd name="T4" fmla="*/ 185 w 278"/>
                <a:gd name="T5" fmla="*/ 0 h 6"/>
                <a:gd name="T6" fmla="*/ 278 w 278"/>
                <a:gd name="T7" fmla="*/ 0 h 6"/>
                <a:gd name="T8" fmla="*/ 278 w 278"/>
                <a:gd name="T9" fmla="*/ 6 h 6"/>
                <a:gd name="T10" fmla="*/ 185 w 278"/>
                <a:gd name="T11" fmla="*/ 6 h 6"/>
                <a:gd name="T12" fmla="*/ 93 w 278"/>
                <a:gd name="T13" fmla="*/ 6 h 6"/>
                <a:gd name="T14" fmla="*/ 0 w 278"/>
                <a:gd name="T15" fmla="*/ 6 h 6"/>
                <a:gd name="T16" fmla="*/ 0 w 278"/>
                <a:gd name="T1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6">
                  <a:moveTo>
                    <a:pt x="0" y="0"/>
                  </a:moveTo>
                  <a:lnTo>
                    <a:pt x="93" y="0"/>
                  </a:lnTo>
                  <a:lnTo>
                    <a:pt x="185" y="0"/>
                  </a:lnTo>
                  <a:lnTo>
                    <a:pt x="278" y="0"/>
                  </a:lnTo>
                  <a:lnTo>
                    <a:pt x="278" y="6"/>
                  </a:lnTo>
                  <a:lnTo>
                    <a:pt x="185" y="6"/>
                  </a:lnTo>
                  <a:lnTo>
                    <a:pt x="93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1790" y="3332"/>
              <a:ext cx="46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2835" y="3332"/>
              <a:ext cx="20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678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790" y="3459"/>
              <a:ext cx="4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2835" y="3459"/>
              <a:ext cx="20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651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3232" y="3459"/>
              <a:ext cx="7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3268" y="3459"/>
              <a:ext cx="26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4.0%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1790" y="3586"/>
              <a:ext cx="46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2835" y="3586"/>
              <a:ext cx="20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608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3232" y="3586"/>
              <a:ext cx="7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3268" y="3586"/>
              <a:ext cx="26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6.6%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1790" y="3715"/>
              <a:ext cx="42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835" y="3715"/>
              <a:ext cx="18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578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232" y="3715"/>
              <a:ext cx="6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268" y="3715"/>
              <a:ext cx="24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4.9%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1790" y="3841"/>
              <a:ext cx="46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2835" y="3841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563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3232" y="3841"/>
              <a:ext cx="7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3268" y="3841"/>
              <a:ext cx="26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2.8%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1790" y="3968"/>
              <a:ext cx="465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FFY 2016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605" y="3968"/>
              <a:ext cx="9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2817" y="3968"/>
              <a:ext cx="17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564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3268" y="396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9156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978020-F2C0-4D3E-AEA2-29E7892B33D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7D4160A-B398-445E-B430-7F2611F956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5922AA-C18C-49FE-869D-24C61D055C1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F294-E623-41F5-85A0-D7C4BCA1B8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C0F2B-71A5-4A58-946B-A6406D3BE6F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AE57F8-0BE7-408E-960D-F8BFE2EFE7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B09463E-ED15-42B7-BD78-14F6B19A35C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DFE060-D573-4990-A6CE-19DAF876868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State Has Also Reduced Its GF Tax Base by $2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3742277"/>
              </p:ext>
            </p:extLst>
          </p:nvPr>
        </p:nvGraphicFramePr>
        <p:xfrm>
          <a:off x="914400" y="990600"/>
          <a:ext cx="7619999" cy="5459191"/>
        </p:xfrm>
        <a:graphic>
          <a:graphicData uri="http://schemas.openxmlformats.org/drawingml/2006/table">
            <a:tbl>
              <a:tblPr/>
              <a:tblGrid>
                <a:gridCol w="4598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8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2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8930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Enacted/Amended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FY 2016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 Tax Reimbursement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1997, 2003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($950)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Impose lower 2.5% Sales Tax on Food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($556)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Age Subtraction (net of 2004 means testing)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1994 and 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($292)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3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Low Income Tax Relief, increase filing thresholds, exemptions, etc.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2000, 2004, and 2007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($203)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1/3 Insurance Premiums to Transportation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2007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($150)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Estate Tax Repeal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($140)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0.1% sales tax diversion to transportation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($101)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Land Preservation Tax Credit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2003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($100)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Historic Rehab Tax Credit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($76)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Corp. double weighting sales and single sales factor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1999, 2009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($74)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exemption for data centers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2010/2011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($51)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exemption for non-prescription drugs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1990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($39)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Subtraction for military wages and unemployment benefits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($37)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Coalfield Employment Tax Credits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($34)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All Other Tax Reductions Since 1999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1999-2014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sng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($121)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222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State GF Tax Reductions since 1994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($2,924)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939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 1/2 percent sales tax on non-food items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$500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Recordation Tax Increase (net of 3 cents to transp.)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2004/2007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$150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Tobacco Tax Increase (Va Health Care Fund)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$146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3685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Close 2 Corp. Tax Loopholes/Eliminate ST Exem for Pub. Svc. Co.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$143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Presence in Virginia Amazon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$22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Sales tax on satellite TV equipment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$10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8930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State Tax Increases since 1994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$971 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3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Net Annual State Tax Changes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($1,953)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41038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Source: Senate Finance Committee Retreat, Revenue Outlook, Nov. 19 , 2015</a:t>
                      </a: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22" marR="6422" marT="6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166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Governor’s Plan to Balance FY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160A-B398-445E-B430-7F2611F9565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4927883"/>
              </p:ext>
            </p:extLst>
          </p:nvPr>
        </p:nvGraphicFramePr>
        <p:xfrm>
          <a:off x="838200" y="1600201"/>
          <a:ext cx="7543800" cy="4122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1144">
                  <a:extLst>
                    <a:ext uri="{9D8B030D-6E8A-4147-A177-3AD203B41FA5}">
                      <a16:colId xmlns:a16="http://schemas.microsoft.com/office/drawing/2014/main" xmlns="" val="3222965043"/>
                    </a:ext>
                  </a:extLst>
                </a:gridCol>
                <a:gridCol w="2632656">
                  <a:extLst>
                    <a:ext uri="{9D8B030D-6E8A-4147-A177-3AD203B41FA5}">
                      <a16:colId xmlns:a16="http://schemas.microsoft.com/office/drawing/2014/main" xmlns="" val="2313745466"/>
                    </a:ext>
                  </a:extLst>
                </a:gridCol>
              </a:tblGrid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Strategies to Address Shortfall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FY 2017 Savings ($Mil.)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19580677"/>
                  </a:ext>
                </a:extLst>
              </a:tr>
              <a:tr h="4167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 Pay Increases ($49.0 mil. for teacher pay)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$125.1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74203334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Transfers from Rainy Day Fund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$392.3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8320369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Revert FY 2016 Unexpended Balances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8871157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Restore Accelerated Sales Tax on Dealers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13788648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Draw Down FY 17 Balance Forward to FY 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61979526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Additional Lottery Funds for K-12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$41.8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02723391"/>
                  </a:ext>
                </a:extLst>
              </a:tr>
              <a:tr h="57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Capture Reduced Sales Tax Revenue Est. for K-12 School-Age Pop. Distribution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59368038"/>
                  </a:ext>
                </a:extLst>
              </a:tr>
              <a:tr h="3231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Additional Literary Funds for Teacher Retirement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$25.0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499472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 VRS Payments and other NGF from Higher 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$28.8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163213545"/>
                  </a:ext>
                </a:extLst>
              </a:tr>
              <a:tr h="288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Agency Savings and NGF Transfers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sng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$73.0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16490963"/>
                  </a:ext>
                </a:extLst>
              </a:tr>
              <a:tr h="480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Saving Strategies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$875.1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55695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1921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4408</TotalTime>
  <Words>3836</Words>
  <Application>Microsoft Office PowerPoint</Application>
  <PresentationFormat>On-screen Show (4:3)</PresentationFormat>
  <Paragraphs>1026</Paragraphs>
  <Slides>37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Worksheet</vt:lpstr>
      <vt:lpstr>Outlook for State Financing of  Virginia K-12 Public Education   </vt:lpstr>
      <vt:lpstr>Slide 2</vt:lpstr>
      <vt:lpstr>Slide 3</vt:lpstr>
      <vt:lpstr>Slide 4</vt:lpstr>
      <vt:lpstr>Slide 5</vt:lpstr>
      <vt:lpstr>Slide 6</vt:lpstr>
      <vt:lpstr>Slide 7</vt:lpstr>
      <vt:lpstr>Slide 8</vt:lpstr>
      <vt:lpstr>Governor’s Plan to Balance FY 2017</vt:lpstr>
      <vt:lpstr>Slide 10</vt:lpstr>
      <vt:lpstr>Slide 11</vt:lpstr>
      <vt:lpstr>Slide 12</vt:lpstr>
      <vt:lpstr>Slide 13</vt:lpstr>
      <vt:lpstr>Slow Revenues Combined With Growing Medicaid and Debt Service Are Squeezing Rest of State Budget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FY 2018 Is the First Time in Many Years VRS Rates Will Be Fully Funded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Understanding the Local Composite Index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the State-Local Fiscal (Partnership?) Relationship</dc:title>
  <dc:creator>jregimbal</dc:creator>
  <cp:lastModifiedBy>Liza Scallet</cp:lastModifiedBy>
  <cp:revision>371</cp:revision>
  <dcterms:created xsi:type="dcterms:W3CDTF">2015-12-21T18:36:33Z</dcterms:created>
  <dcterms:modified xsi:type="dcterms:W3CDTF">2016-12-10T16:53:16Z</dcterms:modified>
</cp:coreProperties>
</file>